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1"/>
  </p:sldMasterIdLst>
  <p:notesMasterIdLst>
    <p:notesMasterId r:id="rId29"/>
  </p:notesMasterIdLst>
  <p:sldIdLst>
    <p:sldId id="256" r:id="rId2"/>
    <p:sldId id="290" r:id="rId3"/>
    <p:sldId id="266" r:id="rId4"/>
    <p:sldId id="269" r:id="rId5"/>
    <p:sldId id="268" r:id="rId6"/>
    <p:sldId id="265" r:id="rId7"/>
    <p:sldId id="270" r:id="rId8"/>
    <p:sldId id="271" r:id="rId9"/>
    <p:sldId id="257" r:id="rId10"/>
    <p:sldId id="259" r:id="rId11"/>
    <p:sldId id="278" r:id="rId12"/>
    <p:sldId id="287" r:id="rId13"/>
    <p:sldId id="262" r:id="rId14"/>
    <p:sldId id="288" r:id="rId15"/>
    <p:sldId id="279" r:id="rId16"/>
    <p:sldId id="274" r:id="rId17"/>
    <p:sldId id="276" r:id="rId18"/>
    <p:sldId id="289" r:id="rId19"/>
    <p:sldId id="285" r:id="rId20"/>
    <p:sldId id="263" r:id="rId21"/>
    <p:sldId id="273" r:id="rId22"/>
    <p:sldId id="267" r:id="rId23"/>
    <p:sldId id="291" r:id="rId24"/>
    <p:sldId id="292" r:id="rId25"/>
    <p:sldId id="286" r:id="rId26"/>
    <p:sldId id="261" r:id="rId27"/>
    <p:sldId id="277"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4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44"/>
    <p:restoredTop sz="86395"/>
  </p:normalViewPr>
  <p:slideViewPr>
    <p:cSldViewPr snapToGrid="0" snapToObjects="1">
      <p:cViewPr varScale="1">
        <p:scale>
          <a:sx n="99" d="100"/>
          <a:sy n="99" d="100"/>
        </p:scale>
        <p:origin x="258" y="90"/>
      </p:cViewPr>
      <p:guideLst/>
    </p:cSldViewPr>
  </p:slideViewPr>
  <p:outlineViewPr>
    <p:cViewPr>
      <p:scale>
        <a:sx n="33" d="100"/>
        <a:sy n="33" d="100"/>
      </p:scale>
      <p:origin x="0" y="-1352"/>
    </p:cViewPr>
  </p:outlineViewPr>
  <p:notesTextViewPr>
    <p:cViewPr>
      <p:scale>
        <a:sx n="1" d="1"/>
        <a:sy n="1" d="1"/>
      </p:scale>
      <p:origin x="0" y="0"/>
    </p:cViewPr>
  </p:notesTextViewPr>
  <p:notesViewPr>
    <p:cSldViewPr snapToGrid="0" snapToObjects="1">
      <p:cViewPr varScale="1">
        <p:scale>
          <a:sx n="124" d="100"/>
          <a:sy n="124" d="100"/>
        </p:scale>
        <p:origin x="307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Construction Work in Progress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92D050"/>
            </a:solidFill>
            <a:ln>
              <a:noFill/>
            </a:ln>
            <a:effectLst/>
          </c:spPr>
          <c:invertIfNegative val="0"/>
          <c:cat>
            <c:numRef>
              <c:f>Sheet1!$A$2:$A$5</c:f>
              <c:numCache>
                <c:formatCode>General</c:formatCode>
                <c:ptCount val="4"/>
                <c:pt idx="0">
                  <c:v>2016</c:v>
                </c:pt>
                <c:pt idx="1">
                  <c:v>2017</c:v>
                </c:pt>
                <c:pt idx="2">
                  <c:v>2018</c:v>
                </c:pt>
                <c:pt idx="3">
                  <c:v>2019</c:v>
                </c:pt>
              </c:numCache>
            </c:numRef>
          </c:cat>
          <c:val>
            <c:numRef>
              <c:f>Sheet1!$B$2:$B$5</c:f>
              <c:numCache>
                <c:formatCode>General</c:formatCode>
                <c:ptCount val="4"/>
                <c:pt idx="0">
                  <c:v>1232</c:v>
                </c:pt>
                <c:pt idx="1">
                  <c:v>1812</c:v>
                </c:pt>
                <c:pt idx="2">
                  <c:v>2040</c:v>
                </c:pt>
                <c:pt idx="3">
                  <c:v>2977</c:v>
                </c:pt>
              </c:numCache>
            </c:numRef>
          </c:val>
          <c:extLst>
            <c:ext xmlns:c16="http://schemas.microsoft.com/office/drawing/2014/chart" uri="{C3380CC4-5D6E-409C-BE32-E72D297353CC}">
              <c16:uniqueId val="{00000000-C193-E34B-A170-9F416C474556}"/>
            </c:ext>
          </c:extLst>
        </c:ser>
        <c:dLbls>
          <c:showLegendKey val="0"/>
          <c:showVal val="0"/>
          <c:showCatName val="0"/>
          <c:showSerName val="0"/>
          <c:showPercent val="0"/>
          <c:showBubbleSize val="0"/>
        </c:dLbls>
        <c:gapWidth val="219"/>
        <c:overlap val="-27"/>
        <c:axId val="843016927"/>
        <c:axId val="843018559"/>
      </c:barChart>
      <c:catAx>
        <c:axId val="843016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018559"/>
        <c:crosses val="autoZero"/>
        <c:auto val="1"/>
        <c:lblAlgn val="ctr"/>
        <c:lblOffset val="100"/>
        <c:noMultiLvlLbl val="0"/>
      </c:catAx>
      <c:valAx>
        <c:axId val="8430185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0169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baseline="0" dirty="0"/>
              <a:t>24/7 Pike Corridor Travelers</a:t>
            </a:r>
          </a:p>
        </c:rich>
      </c:tx>
      <c:layout>
        <c:manualLayout>
          <c:xMode val="edge"/>
          <c:yMode val="edge"/>
          <c:x val="0.20259189153600202"/>
          <c:y val="7.4074074074074077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Drivers</c:v>
                </c:pt>
              </c:strCache>
            </c:strRef>
          </c:tx>
          <c:spPr>
            <a:solidFill>
              <a:srgbClr val="00B050"/>
            </a:solidFill>
          </c:spPr>
          <c:dPt>
            <c:idx val="0"/>
            <c:bubble3D val="0"/>
            <c:spPr>
              <a:solidFill>
                <a:srgbClr val="C00000"/>
              </a:solidFill>
              <a:ln w="19050">
                <a:solidFill>
                  <a:schemeClr val="lt1"/>
                </a:solidFill>
              </a:ln>
              <a:effectLst/>
            </c:spPr>
            <c:extLst>
              <c:ext xmlns:c16="http://schemas.microsoft.com/office/drawing/2014/chart" uri="{C3380CC4-5D6E-409C-BE32-E72D297353CC}">
                <c16:uniqueId val="{00000001-E4EB-D44E-9167-CBBC046A2FF3}"/>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3-4E39-9046-AFED-366730786435}"/>
              </c:ext>
            </c:extLst>
          </c:dPt>
          <c:cat>
            <c:strRef>
              <c:f>Sheet1!$A$2:$A$3</c:f>
              <c:strCache>
                <c:ptCount val="2"/>
                <c:pt idx="0">
                  <c:v>Car</c:v>
                </c:pt>
                <c:pt idx="1">
                  <c:v>Rail</c:v>
                </c:pt>
              </c:strCache>
            </c:strRef>
          </c:cat>
          <c:val>
            <c:numRef>
              <c:f>Sheet1!$B$2:$B$3</c:f>
              <c:numCache>
                <c:formatCode>_(* #,##0_);_(* \(#,##0\);_(* "-"??_);_(@_)</c:formatCode>
                <c:ptCount val="2"/>
                <c:pt idx="0">
                  <c:v>147853</c:v>
                </c:pt>
                <c:pt idx="1">
                  <c:v>13000</c:v>
                </c:pt>
              </c:numCache>
            </c:numRef>
          </c:val>
          <c:extLst>
            <c:ext xmlns:c16="http://schemas.microsoft.com/office/drawing/2014/chart" uri="{C3380CC4-5D6E-409C-BE32-E72D297353CC}">
              <c16:uniqueId val="{00000000-E4EB-D44E-9167-CBBC046A2FF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Travellers</c:v>
                </c:pt>
              </c:strCache>
            </c:strRef>
          </c:tx>
          <c:spPr>
            <a:solidFill>
              <a:srgbClr val="C00000"/>
            </a:solidFill>
          </c:spPr>
          <c:dPt>
            <c:idx val="0"/>
            <c:bubble3D val="0"/>
            <c:spPr>
              <a:solidFill>
                <a:srgbClr val="C00000"/>
              </a:solidFill>
              <a:ln w="19050">
                <a:solidFill>
                  <a:schemeClr val="lt1"/>
                </a:solidFill>
              </a:ln>
              <a:effectLst/>
            </c:spPr>
            <c:extLst>
              <c:ext xmlns:c16="http://schemas.microsoft.com/office/drawing/2014/chart" uri="{C3380CC4-5D6E-409C-BE32-E72D297353CC}">
                <c16:uniqueId val="{00000001-59D7-2842-AC1A-1865514FBC46}"/>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1-2B8B-F348-ACBA-5AFD2901E8C7}"/>
              </c:ext>
            </c:extLst>
          </c:dPt>
          <c:cat>
            <c:strRef>
              <c:f>Sheet1!$A$2:$A$3</c:f>
              <c:strCache>
                <c:ptCount val="2"/>
                <c:pt idx="0">
                  <c:v>Car</c:v>
                </c:pt>
                <c:pt idx="1">
                  <c:v>Rail</c:v>
                </c:pt>
              </c:strCache>
            </c:strRef>
          </c:cat>
          <c:val>
            <c:numRef>
              <c:f>Sheet1!$B$2:$B$3</c:f>
              <c:numCache>
                <c:formatCode>General</c:formatCode>
                <c:ptCount val="2"/>
                <c:pt idx="0">
                  <c:v>13000</c:v>
                </c:pt>
                <c:pt idx="1">
                  <c:v>6251</c:v>
                </c:pt>
              </c:numCache>
            </c:numRef>
          </c:val>
          <c:extLst>
            <c:ext xmlns:c16="http://schemas.microsoft.com/office/drawing/2014/chart" uri="{C3380CC4-5D6E-409C-BE32-E72D297353CC}">
              <c16:uniqueId val="{00000000-2B8B-F348-ACBA-5AFD2901E8C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2D050"/>
            </a:solidFill>
            <a:ln>
              <a:noFill/>
            </a:ln>
            <a:effectLst/>
          </c:spPr>
          <c:invertIfNegative val="0"/>
          <c:cat>
            <c:strRef>
              <c:f>Sheet1!$A$2:$A$8</c:f>
              <c:strCache>
                <c:ptCount val="7"/>
                <c:pt idx="0">
                  <c:v>NewburyPort/Rockport</c:v>
                </c:pt>
                <c:pt idx="1">
                  <c:v>Haverhill/Lowell</c:v>
                </c:pt>
                <c:pt idx="2">
                  <c:v>Fitchburg</c:v>
                </c:pt>
                <c:pt idx="3">
                  <c:v>Framingham/Worcester</c:v>
                </c:pt>
                <c:pt idx="4">
                  <c:v>Needham</c:v>
                </c:pt>
                <c:pt idx="5">
                  <c:v>Franklin/Fairmount</c:v>
                </c:pt>
                <c:pt idx="6">
                  <c:v>Providence Stoughton</c:v>
                </c:pt>
              </c:strCache>
            </c:strRef>
          </c:cat>
          <c:val>
            <c:numRef>
              <c:f>Sheet1!$B$2:$B$8</c:f>
              <c:numCache>
                <c:formatCode>General</c:formatCode>
                <c:ptCount val="7"/>
                <c:pt idx="0">
                  <c:v>65</c:v>
                </c:pt>
                <c:pt idx="1">
                  <c:v>36</c:v>
                </c:pt>
                <c:pt idx="2">
                  <c:v>165</c:v>
                </c:pt>
                <c:pt idx="3">
                  <c:v>147</c:v>
                </c:pt>
                <c:pt idx="4">
                  <c:v>156</c:v>
                </c:pt>
                <c:pt idx="5">
                  <c:v>12</c:v>
                </c:pt>
                <c:pt idx="6">
                  <c:v>76</c:v>
                </c:pt>
              </c:numCache>
            </c:numRef>
          </c:val>
          <c:extLst>
            <c:ext xmlns:c16="http://schemas.microsoft.com/office/drawing/2014/chart" uri="{C3380CC4-5D6E-409C-BE32-E72D297353CC}">
              <c16:uniqueId val="{00000000-C1BD-C84E-B181-A9415B17F720}"/>
            </c:ext>
          </c:extLst>
        </c:ser>
        <c:dLbls>
          <c:showLegendKey val="0"/>
          <c:showVal val="0"/>
          <c:showCatName val="0"/>
          <c:showSerName val="0"/>
          <c:showPercent val="0"/>
          <c:showBubbleSize val="0"/>
        </c:dLbls>
        <c:gapWidth val="150"/>
        <c:overlap val="100"/>
        <c:axId val="1141610191"/>
        <c:axId val="1093316319"/>
      </c:barChart>
      <c:catAx>
        <c:axId val="11416101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600" b="0" i="0" u="none" strike="noStrike" kern="1200" baseline="0">
                <a:solidFill>
                  <a:schemeClr val="tx1">
                    <a:lumMod val="65000"/>
                    <a:lumOff val="35000"/>
                  </a:schemeClr>
                </a:solidFill>
                <a:latin typeface="+mn-lt"/>
                <a:ea typeface="+mn-ea"/>
                <a:cs typeface="+mn-cs"/>
              </a:defRPr>
            </a:pPr>
            <a:endParaRPr lang="en-US"/>
          </a:p>
        </c:txPr>
        <c:crossAx val="1093316319"/>
        <c:crosses val="autoZero"/>
        <c:auto val="1"/>
        <c:lblAlgn val="ctr"/>
        <c:lblOffset val="100"/>
        <c:noMultiLvlLbl val="0"/>
      </c:catAx>
      <c:valAx>
        <c:axId val="109331631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600" b="0" i="0" u="none" strike="noStrike" kern="1200" baseline="0">
                <a:solidFill>
                  <a:schemeClr val="tx1">
                    <a:lumMod val="65000"/>
                    <a:lumOff val="35000"/>
                  </a:schemeClr>
                </a:solidFill>
                <a:latin typeface="+mn-lt"/>
                <a:ea typeface="+mn-ea"/>
                <a:cs typeface="+mn-cs"/>
              </a:defRPr>
            </a:pPr>
            <a:endParaRPr lang="en-US"/>
          </a:p>
        </c:txPr>
        <c:crossAx val="114161019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600" baseline="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Pounds CO2/ 1000 passenger miles, 2016</c:v>
                </c:pt>
              </c:strCache>
            </c:strRef>
          </c:tx>
          <c:spPr>
            <a:solidFill>
              <a:srgbClr val="FFC000"/>
            </a:solidFill>
            <a:ln>
              <a:noFill/>
            </a:ln>
            <a:effectLst/>
          </c:spPr>
          <c:invertIfNegative val="0"/>
          <c:cat>
            <c:strRef>
              <c:f>Sheet1!$A$2:$A$7</c:f>
              <c:strCache>
                <c:ptCount val="6"/>
                <c:pt idx="0">
                  <c:v>Green Line</c:v>
                </c:pt>
                <c:pt idx="1">
                  <c:v>Subway</c:v>
                </c:pt>
                <c:pt idx="2">
                  <c:v>Commuter Rail</c:v>
                </c:pt>
                <c:pt idx="3">
                  <c:v>Motor Buses</c:v>
                </c:pt>
                <c:pt idx="4">
                  <c:v>Trolley Buses</c:v>
                </c:pt>
                <c:pt idx="5">
                  <c:v>SOV at 25 mpg</c:v>
                </c:pt>
              </c:strCache>
            </c:strRef>
          </c:cat>
          <c:val>
            <c:numRef>
              <c:f>Sheet1!$B$2:$B$7</c:f>
              <c:numCache>
                <c:formatCode>General</c:formatCode>
                <c:ptCount val="6"/>
                <c:pt idx="0">
                  <c:v>325</c:v>
                </c:pt>
                <c:pt idx="1">
                  <c:v>305</c:v>
                </c:pt>
                <c:pt idx="2">
                  <c:v>409</c:v>
                </c:pt>
                <c:pt idx="3">
                  <c:v>580</c:v>
                </c:pt>
                <c:pt idx="4">
                  <c:v>523</c:v>
                </c:pt>
                <c:pt idx="5">
                  <c:v>784</c:v>
                </c:pt>
              </c:numCache>
            </c:numRef>
          </c:val>
          <c:extLst>
            <c:ext xmlns:c16="http://schemas.microsoft.com/office/drawing/2014/chart" uri="{C3380CC4-5D6E-409C-BE32-E72D297353CC}">
              <c16:uniqueId val="{00000000-E3DF-4E47-84E0-2212E7889B1E}"/>
            </c:ext>
          </c:extLst>
        </c:ser>
        <c:dLbls>
          <c:showLegendKey val="0"/>
          <c:showVal val="0"/>
          <c:showCatName val="0"/>
          <c:showSerName val="0"/>
          <c:showPercent val="0"/>
          <c:showBubbleSize val="0"/>
        </c:dLbls>
        <c:gapWidth val="150"/>
        <c:overlap val="100"/>
        <c:axId val="1107205199"/>
        <c:axId val="1107111391"/>
      </c:barChart>
      <c:catAx>
        <c:axId val="11072051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107111391"/>
        <c:crosses val="autoZero"/>
        <c:auto val="1"/>
        <c:lblAlgn val="ctr"/>
        <c:lblOffset val="100"/>
        <c:noMultiLvlLbl val="0"/>
      </c:catAx>
      <c:valAx>
        <c:axId val="110711139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72051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Passenger Miles Traveled</c:v>
                </c:pt>
              </c:strCache>
            </c:strRef>
          </c:tx>
          <c:spPr>
            <a:solidFill>
              <a:srgbClr val="C00000"/>
            </a:solidFill>
          </c:spPr>
          <c:dPt>
            <c:idx val="0"/>
            <c:bubble3D val="0"/>
            <c:spPr>
              <a:solidFill>
                <a:srgbClr val="C00000"/>
              </a:solidFill>
              <a:ln w="19050">
                <a:solidFill>
                  <a:schemeClr val="lt1"/>
                </a:solidFill>
              </a:ln>
              <a:effectLst/>
            </c:spPr>
            <c:extLst>
              <c:ext xmlns:c16="http://schemas.microsoft.com/office/drawing/2014/chart" uri="{C3380CC4-5D6E-409C-BE32-E72D297353CC}">
                <c16:uniqueId val="{00000001-BA37-C34F-BCC1-F3BA9F8C319C}"/>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1-A0E0-BB48-875A-92F460A58129}"/>
              </c:ext>
            </c:extLst>
          </c:dPt>
          <c:cat>
            <c:strRef>
              <c:f>Sheet1!$A$2:$A$3</c:f>
              <c:strCache>
                <c:ptCount val="2"/>
                <c:pt idx="0">
                  <c:v>Private Vehicles</c:v>
                </c:pt>
                <c:pt idx="1">
                  <c:v>Public Transit</c:v>
                </c:pt>
              </c:strCache>
            </c:strRef>
          </c:cat>
          <c:val>
            <c:numRef>
              <c:f>Sheet1!$B$2:$B$3</c:f>
              <c:numCache>
                <c:formatCode>General</c:formatCode>
                <c:ptCount val="2"/>
                <c:pt idx="0">
                  <c:v>60</c:v>
                </c:pt>
                <c:pt idx="1">
                  <c:v>2</c:v>
                </c:pt>
              </c:numCache>
            </c:numRef>
          </c:val>
          <c:extLst>
            <c:ext xmlns:c16="http://schemas.microsoft.com/office/drawing/2014/chart" uri="{C3380CC4-5D6E-409C-BE32-E72D297353CC}">
              <c16:uniqueId val="{00000000-A0E0-BB48-875A-92F460A5812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58FF46-427D-B349-86A1-8B5DEA1EB9E2}" type="datetimeFigureOut">
              <a:rPr lang="en-US" smtClean="0"/>
              <a:t>2/19/2020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12C4A6-481D-8449-B23A-B982E6E1AC43}" type="slidenum">
              <a:rPr lang="en-US" smtClean="0"/>
              <a:t>‹#›</a:t>
            </a:fld>
            <a:endParaRPr lang="en-US"/>
          </a:p>
        </p:txBody>
      </p:sp>
    </p:spTree>
    <p:extLst>
      <p:ext uri="{BB962C8B-B14F-4D97-AF65-F5344CB8AC3E}">
        <p14:creationId xmlns:p14="http://schemas.microsoft.com/office/powerpoint/2010/main" val="841906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12C4A6-481D-8449-B23A-B982E6E1AC43}" type="slidenum">
              <a:rPr lang="en-US" smtClean="0"/>
              <a:t>1</a:t>
            </a:fld>
            <a:endParaRPr lang="en-US"/>
          </a:p>
        </p:txBody>
      </p:sp>
    </p:spTree>
    <p:extLst>
      <p:ext uri="{BB962C8B-B14F-4D97-AF65-F5344CB8AC3E}">
        <p14:creationId xmlns:p14="http://schemas.microsoft.com/office/powerpoint/2010/main" val="3368466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C4A6-481D-8449-B23A-B982E6E1AC43}" type="slidenum">
              <a:rPr lang="en-US" smtClean="0"/>
              <a:t>10</a:t>
            </a:fld>
            <a:endParaRPr lang="en-US"/>
          </a:p>
        </p:txBody>
      </p:sp>
    </p:spTree>
    <p:extLst>
      <p:ext uri="{BB962C8B-B14F-4D97-AF65-F5344CB8AC3E}">
        <p14:creationId xmlns:p14="http://schemas.microsoft.com/office/powerpoint/2010/main" val="1913872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C4A6-481D-8449-B23A-B982E6E1AC43}" type="slidenum">
              <a:rPr lang="en-US" smtClean="0"/>
              <a:t>11</a:t>
            </a:fld>
            <a:endParaRPr lang="en-US"/>
          </a:p>
        </p:txBody>
      </p:sp>
    </p:spTree>
    <p:extLst>
      <p:ext uri="{BB962C8B-B14F-4D97-AF65-F5344CB8AC3E}">
        <p14:creationId xmlns:p14="http://schemas.microsoft.com/office/powerpoint/2010/main" val="2081103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C4A6-481D-8449-B23A-B982E6E1AC43}" type="slidenum">
              <a:rPr lang="en-US" smtClean="0"/>
              <a:t>12</a:t>
            </a:fld>
            <a:endParaRPr lang="en-US"/>
          </a:p>
        </p:txBody>
      </p:sp>
    </p:spTree>
    <p:extLst>
      <p:ext uri="{BB962C8B-B14F-4D97-AF65-F5344CB8AC3E}">
        <p14:creationId xmlns:p14="http://schemas.microsoft.com/office/powerpoint/2010/main" val="3325560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C4A6-481D-8449-B23A-B982E6E1AC43}" type="slidenum">
              <a:rPr lang="en-US" smtClean="0"/>
              <a:t>13</a:t>
            </a:fld>
            <a:endParaRPr lang="en-US"/>
          </a:p>
        </p:txBody>
      </p:sp>
    </p:spTree>
    <p:extLst>
      <p:ext uri="{BB962C8B-B14F-4D97-AF65-F5344CB8AC3E}">
        <p14:creationId xmlns:p14="http://schemas.microsoft.com/office/powerpoint/2010/main" val="3465229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C4A6-481D-8449-B23A-B982E6E1AC43}" type="slidenum">
              <a:rPr lang="en-US" smtClean="0"/>
              <a:t>14</a:t>
            </a:fld>
            <a:endParaRPr lang="en-US"/>
          </a:p>
        </p:txBody>
      </p:sp>
    </p:spTree>
    <p:extLst>
      <p:ext uri="{BB962C8B-B14F-4D97-AF65-F5344CB8AC3E}">
        <p14:creationId xmlns:p14="http://schemas.microsoft.com/office/powerpoint/2010/main" val="1423484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C4A6-481D-8449-B23A-B982E6E1AC43}" type="slidenum">
              <a:rPr lang="en-US" smtClean="0"/>
              <a:t>15</a:t>
            </a:fld>
            <a:endParaRPr lang="en-US"/>
          </a:p>
        </p:txBody>
      </p:sp>
    </p:spTree>
    <p:extLst>
      <p:ext uri="{BB962C8B-B14F-4D97-AF65-F5344CB8AC3E}">
        <p14:creationId xmlns:p14="http://schemas.microsoft.com/office/powerpoint/2010/main" val="3927347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line – access</a:t>
            </a:r>
          </a:p>
          <a:p>
            <a:r>
              <a:rPr lang="en-US" dirty="0"/>
              <a:t>Red line – parking</a:t>
            </a:r>
          </a:p>
          <a:p>
            <a:r>
              <a:rPr lang="en-US" dirty="0"/>
              <a:t>Southbridge – parking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Level boarding delays</a:t>
            </a:r>
          </a:p>
          <a:p>
            <a:endParaRPr lang="en-US" dirty="0"/>
          </a:p>
          <a:p>
            <a:r>
              <a:rPr lang="en-US" dirty="0"/>
              <a:t>Electrification . . . Service improvements?  </a:t>
            </a:r>
          </a:p>
          <a:p>
            <a:r>
              <a:rPr lang="en-US" dirty="0"/>
              <a:t>    Results depend on spacing; turn times</a:t>
            </a:r>
          </a:p>
          <a:p>
            <a:endParaRPr lang="en-US" dirty="0"/>
          </a:p>
          <a:p>
            <a:r>
              <a:rPr lang="en-US" dirty="0"/>
              <a:t>Shared freight; dispatching</a:t>
            </a:r>
            <a:r>
              <a:rPr lang="en-US" baseline="0" dirty="0"/>
              <a:t> </a:t>
            </a:r>
          </a:p>
          <a:p>
            <a:r>
              <a:rPr lang="en-US" baseline="0" dirty="0"/>
              <a:t>Signal blocking</a:t>
            </a:r>
          </a:p>
          <a:p>
            <a:r>
              <a:rPr lang="en-US" baseline="0" dirty="0"/>
              <a:t>Number of tracks</a:t>
            </a:r>
            <a:endParaRPr lang="en-US" dirty="0"/>
          </a:p>
          <a:p>
            <a:endParaRPr lang="en-US" dirty="0"/>
          </a:p>
          <a:p>
            <a:endParaRPr lang="en-US" dirty="0"/>
          </a:p>
          <a:p>
            <a:r>
              <a:rPr lang="en-US" dirty="0"/>
              <a:t>VISION SO FAR ASSUMES PARKING . . . NEED TO DOUBLE IT TO ACHIEVE VISION . . . WHAT IF WE JUST DOUBLE PARKING AND ADD LONGER TRAINS?</a:t>
            </a:r>
          </a:p>
        </p:txBody>
      </p:sp>
      <p:sp>
        <p:nvSpPr>
          <p:cNvPr id="4" name="Slide Number Placeholder 3"/>
          <p:cNvSpPr>
            <a:spLocks noGrp="1"/>
          </p:cNvSpPr>
          <p:nvPr>
            <p:ph type="sldNum" sz="quarter" idx="5"/>
          </p:nvPr>
        </p:nvSpPr>
        <p:spPr/>
        <p:txBody>
          <a:bodyPr/>
          <a:lstStyle/>
          <a:p>
            <a:fld id="{7412C4A6-481D-8449-B23A-B982E6E1AC43}" type="slidenum">
              <a:rPr lang="en-US" smtClean="0"/>
              <a:t>16</a:t>
            </a:fld>
            <a:endParaRPr lang="en-US"/>
          </a:p>
        </p:txBody>
      </p:sp>
    </p:spTree>
    <p:extLst>
      <p:ext uri="{BB962C8B-B14F-4D97-AF65-F5344CB8AC3E}">
        <p14:creationId xmlns:p14="http://schemas.microsoft.com/office/powerpoint/2010/main" val="1329160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C4A6-481D-8449-B23A-B982E6E1AC43}" type="slidenum">
              <a:rPr lang="en-US" smtClean="0"/>
              <a:t>17</a:t>
            </a:fld>
            <a:endParaRPr lang="en-US"/>
          </a:p>
        </p:txBody>
      </p:sp>
    </p:spTree>
    <p:extLst>
      <p:ext uri="{BB962C8B-B14F-4D97-AF65-F5344CB8AC3E}">
        <p14:creationId xmlns:p14="http://schemas.microsoft.com/office/powerpoint/2010/main" val="609869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C4A6-481D-8449-B23A-B982E6E1AC43}" type="slidenum">
              <a:rPr lang="en-US" smtClean="0"/>
              <a:t>18</a:t>
            </a:fld>
            <a:endParaRPr lang="en-US"/>
          </a:p>
        </p:txBody>
      </p:sp>
    </p:spTree>
    <p:extLst>
      <p:ext uri="{BB962C8B-B14F-4D97-AF65-F5344CB8AC3E}">
        <p14:creationId xmlns:p14="http://schemas.microsoft.com/office/powerpoint/2010/main" val="3397373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12C4A6-481D-8449-B23A-B982E6E1AC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390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C4A6-481D-8449-B23A-B982E6E1AC43}" type="slidenum">
              <a:rPr lang="en-US" smtClean="0"/>
              <a:t>2</a:t>
            </a:fld>
            <a:endParaRPr lang="en-US"/>
          </a:p>
        </p:txBody>
      </p:sp>
    </p:spTree>
    <p:extLst>
      <p:ext uri="{BB962C8B-B14F-4D97-AF65-F5344CB8AC3E}">
        <p14:creationId xmlns:p14="http://schemas.microsoft.com/office/powerpoint/2010/main" val="1686791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C4A6-481D-8449-B23A-B982E6E1AC43}" type="slidenum">
              <a:rPr lang="en-US" smtClean="0"/>
              <a:t>20</a:t>
            </a:fld>
            <a:endParaRPr lang="en-US"/>
          </a:p>
        </p:txBody>
      </p:sp>
    </p:spTree>
    <p:extLst>
      <p:ext uri="{BB962C8B-B14F-4D97-AF65-F5344CB8AC3E}">
        <p14:creationId xmlns:p14="http://schemas.microsoft.com/office/powerpoint/2010/main" val="1444509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C4A6-481D-8449-B23A-B982E6E1AC43}" type="slidenum">
              <a:rPr lang="en-US" smtClean="0"/>
              <a:t>21</a:t>
            </a:fld>
            <a:endParaRPr lang="en-US"/>
          </a:p>
        </p:txBody>
      </p:sp>
    </p:spTree>
    <p:extLst>
      <p:ext uri="{BB962C8B-B14F-4D97-AF65-F5344CB8AC3E}">
        <p14:creationId xmlns:p14="http://schemas.microsoft.com/office/powerpoint/2010/main" val="1644781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C4A6-481D-8449-B23A-B982E6E1AC43}" type="slidenum">
              <a:rPr lang="en-US" smtClean="0"/>
              <a:t>22</a:t>
            </a:fld>
            <a:endParaRPr lang="en-US"/>
          </a:p>
        </p:txBody>
      </p:sp>
    </p:spTree>
    <p:extLst>
      <p:ext uri="{BB962C8B-B14F-4D97-AF65-F5344CB8AC3E}">
        <p14:creationId xmlns:p14="http://schemas.microsoft.com/office/powerpoint/2010/main" val="4088975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C4A6-481D-8449-B23A-B982E6E1AC43}" type="slidenum">
              <a:rPr lang="en-US" smtClean="0"/>
              <a:t>23</a:t>
            </a:fld>
            <a:endParaRPr lang="en-US"/>
          </a:p>
        </p:txBody>
      </p:sp>
    </p:spTree>
    <p:extLst>
      <p:ext uri="{BB962C8B-B14F-4D97-AF65-F5344CB8AC3E}">
        <p14:creationId xmlns:p14="http://schemas.microsoft.com/office/powerpoint/2010/main" val="1306343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C4A6-481D-8449-B23A-B982E6E1AC43}" type="slidenum">
              <a:rPr lang="en-US" smtClean="0"/>
              <a:t>24</a:t>
            </a:fld>
            <a:endParaRPr lang="en-US"/>
          </a:p>
        </p:txBody>
      </p:sp>
    </p:spTree>
    <p:extLst>
      <p:ext uri="{BB962C8B-B14F-4D97-AF65-F5344CB8AC3E}">
        <p14:creationId xmlns:p14="http://schemas.microsoft.com/office/powerpoint/2010/main" val="1029748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C4A6-481D-8449-B23A-B982E6E1AC43}" type="slidenum">
              <a:rPr lang="en-US" smtClean="0"/>
              <a:t>25</a:t>
            </a:fld>
            <a:endParaRPr lang="en-US"/>
          </a:p>
        </p:txBody>
      </p:sp>
    </p:spTree>
    <p:extLst>
      <p:ext uri="{BB962C8B-B14F-4D97-AF65-F5344CB8AC3E}">
        <p14:creationId xmlns:p14="http://schemas.microsoft.com/office/powerpoint/2010/main" val="941828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Wouldn’t do commuter rail as environmental,</a:t>
            </a:r>
            <a:r>
              <a:rPr lang="en-US" baseline="0" dirty="0"/>
              <a:t> equity or development</a:t>
            </a:r>
            <a:endParaRPr lang="en-US" dirty="0"/>
          </a:p>
        </p:txBody>
      </p:sp>
      <p:sp>
        <p:nvSpPr>
          <p:cNvPr id="4" name="Slide Number Placeholder 3"/>
          <p:cNvSpPr>
            <a:spLocks noGrp="1"/>
          </p:cNvSpPr>
          <p:nvPr>
            <p:ph type="sldNum" sz="quarter" idx="5"/>
          </p:nvPr>
        </p:nvSpPr>
        <p:spPr/>
        <p:txBody>
          <a:bodyPr/>
          <a:lstStyle/>
          <a:p>
            <a:fld id="{7412C4A6-481D-8449-B23A-B982E6E1AC43}" type="slidenum">
              <a:rPr lang="en-US" smtClean="0"/>
              <a:t>26</a:t>
            </a:fld>
            <a:endParaRPr lang="en-US"/>
          </a:p>
        </p:txBody>
      </p:sp>
    </p:spTree>
    <p:extLst>
      <p:ext uri="{BB962C8B-B14F-4D97-AF65-F5344CB8AC3E}">
        <p14:creationId xmlns:p14="http://schemas.microsoft.com/office/powerpoint/2010/main" val="317082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C4A6-481D-8449-B23A-B982E6E1AC43}" type="slidenum">
              <a:rPr lang="en-US" smtClean="0"/>
              <a:t>27</a:t>
            </a:fld>
            <a:endParaRPr lang="en-US"/>
          </a:p>
        </p:txBody>
      </p:sp>
    </p:spTree>
    <p:extLst>
      <p:ext uri="{BB962C8B-B14F-4D97-AF65-F5344CB8AC3E}">
        <p14:creationId xmlns:p14="http://schemas.microsoft.com/office/powerpoint/2010/main" val="2436057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C4A6-481D-8449-B23A-B982E6E1AC43}" type="slidenum">
              <a:rPr lang="en-US" smtClean="0"/>
              <a:t>3</a:t>
            </a:fld>
            <a:endParaRPr lang="en-US"/>
          </a:p>
        </p:txBody>
      </p:sp>
    </p:spTree>
    <p:extLst>
      <p:ext uri="{BB962C8B-B14F-4D97-AF65-F5344CB8AC3E}">
        <p14:creationId xmlns:p14="http://schemas.microsoft.com/office/powerpoint/2010/main" val="17711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C4A6-481D-8449-B23A-B982E6E1AC43}" type="slidenum">
              <a:rPr lang="en-US" smtClean="0"/>
              <a:t>4</a:t>
            </a:fld>
            <a:endParaRPr lang="en-US"/>
          </a:p>
        </p:txBody>
      </p:sp>
    </p:spTree>
    <p:extLst>
      <p:ext uri="{BB962C8B-B14F-4D97-AF65-F5344CB8AC3E}">
        <p14:creationId xmlns:p14="http://schemas.microsoft.com/office/powerpoint/2010/main" val="4214885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C4A6-481D-8449-B23A-B982E6E1AC43}" type="slidenum">
              <a:rPr lang="en-US" smtClean="0"/>
              <a:t>5</a:t>
            </a:fld>
            <a:endParaRPr lang="en-US"/>
          </a:p>
        </p:txBody>
      </p:sp>
    </p:spTree>
    <p:extLst>
      <p:ext uri="{BB962C8B-B14F-4D97-AF65-F5344CB8AC3E}">
        <p14:creationId xmlns:p14="http://schemas.microsoft.com/office/powerpoint/2010/main" val="2663238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C4A6-481D-8449-B23A-B982E6E1AC43}" type="slidenum">
              <a:rPr lang="en-US" smtClean="0"/>
              <a:t>6</a:t>
            </a:fld>
            <a:endParaRPr lang="en-US"/>
          </a:p>
        </p:txBody>
      </p:sp>
    </p:spTree>
    <p:extLst>
      <p:ext uri="{BB962C8B-B14F-4D97-AF65-F5344CB8AC3E}">
        <p14:creationId xmlns:p14="http://schemas.microsoft.com/office/powerpoint/2010/main" val="881997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12C4A6-481D-8449-B23A-B982E6E1AC43}" type="slidenum">
              <a:rPr lang="en-US" smtClean="0"/>
              <a:t>7</a:t>
            </a:fld>
            <a:endParaRPr lang="en-US"/>
          </a:p>
        </p:txBody>
      </p:sp>
    </p:spTree>
    <p:extLst>
      <p:ext uri="{BB962C8B-B14F-4D97-AF65-F5344CB8AC3E}">
        <p14:creationId xmlns:p14="http://schemas.microsoft.com/office/powerpoint/2010/main" val="3316132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C4A6-481D-8449-B23A-B982E6E1AC43}" type="slidenum">
              <a:rPr lang="en-US" smtClean="0"/>
              <a:t>8</a:t>
            </a:fld>
            <a:endParaRPr lang="en-US"/>
          </a:p>
        </p:txBody>
      </p:sp>
    </p:spTree>
    <p:extLst>
      <p:ext uri="{BB962C8B-B14F-4D97-AF65-F5344CB8AC3E}">
        <p14:creationId xmlns:p14="http://schemas.microsoft.com/office/powerpoint/2010/main" val="135347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12C4A6-481D-8449-B23A-B982E6E1AC43}" type="slidenum">
              <a:rPr lang="en-US" smtClean="0"/>
              <a:t>9</a:t>
            </a:fld>
            <a:endParaRPr lang="en-US"/>
          </a:p>
        </p:txBody>
      </p:sp>
    </p:spTree>
    <p:extLst>
      <p:ext uri="{BB962C8B-B14F-4D97-AF65-F5344CB8AC3E}">
        <p14:creationId xmlns:p14="http://schemas.microsoft.com/office/powerpoint/2010/main" val="1859077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C7722A-8BEB-984B-81AC-64EA1968F416}"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470220-65B4-0343-8ACA-3CA70025CD00}" type="slidenum">
              <a:rPr lang="en-US" smtClean="0"/>
              <a:t>‹#›</a:t>
            </a:fld>
            <a:endParaRPr lang="en-US"/>
          </a:p>
        </p:txBody>
      </p:sp>
    </p:spTree>
    <p:extLst>
      <p:ext uri="{BB962C8B-B14F-4D97-AF65-F5344CB8AC3E}">
        <p14:creationId xmlns:p14="http://schemas.microsoft.com/office/powerpoint/2010/main" val="1659007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C7722A-8BEB-984B-81AC-64EA1968F416}"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470220-65B4-0343-8ACA-3CA70025CD00}" type="slidenum">
              <a:rPr lang="en-US" smtClean="0"/>
              <a:t>‹#›</a:t>
            </a:fld>
            <a:endParaRPr lang="en-US"/>
          </a:p>
        </p:txBody>
      </p:sp>
    </p:spTree>
    <p:extLst>
      <p:ext uri="{BB962C8B-B14F-4D97-AF65-F5344CB8AC3E}">
        <p14:creationId xmlns:p14="http://schemas.microsoft.com/office/powerpoint/2010/main" val="3931639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C7722A-8BEB-984B-81AC-64EA1968F416}"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470220-65B4-0343-8ACA-3CA70025CD00}" type="slidenum">
              <a:rPr lang="en-US" smtClean="0"/>
              <a:t>‹#›</a:t>
            </a:fld>
            <a:endParaRPr lang="en-US"/>
          </a:p>
        </p:txBody>
      </p:sp>
    </p:spTree>
    <p:extLst>
      <p:ext uri="{BB962C8B-B14F-4D97-AF65-F5344CB8AC3E}">
        <p14:creationId xmlns:p14="http://schemas.microsoft.com/office/powerpoint/2010/main" val="396699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C7722A-8BEB-984B-81AC-64EA1968F416}"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470220-65B4-0343-8ACA-3CA70025CD00}" type="slidenum">
              <a:rPr lang="en-US" smtClean="0"/>
              <a:t>‹#›</a:t>
            </a:fld>
            <a:endParaRPr lang="en-US"/>
          </a:p>
        </p:txBody>
      </p:sp>
    </p:spTree>
    <p:extLst>
      <p:ext uri="{BB962C8B-B14F-4D97-AF65-F5344CB8AC3E}">
        <p14:creationId xmlns:p14="http://schemas.microsoft.com/office/powerpoint/2010/main" val="3504241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C7722A-8BEB-984B-81AC-64EA1968F416}"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470220-65B4-0343-8ACA-3CA70025CD00}" type="slidenum">
              <a:rPr lang="en-US" smtClean="0"/>
              <a:t>‹#›</a:t>
            </a:fld>
            <a:endParaRPr lang="en-US"/>
          </a:p>
        </p:txBody>
      </p:sp>
    </p:spTree>
    <p:extLst>
      <p:ext uri="{BB962C8B-B14F-4D97-AF65-F5344CB8AC3E}">
        <p14:creationId xmlns:p14="http://schemas.microsoft.com/office/powerpoint/2010/main" val="372100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C7722A-8BEB-984B-81AC-64EA1968F416}" type="datetimeFigureOut">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470220-65B4-0343-8ACA-3CA70025CD00}" type="slidenum">
              <a:rPr lang="en-US" smtClean="0"/>
              <a:t>‹#›</a:t>
            </a:fld>
            <a:endParaRPr lang="en-US"/>
          </a:p>
        </p:txBody>
      </p:sp>
    </p:spTree>
    <p:extLst>
      <p:ext uri="{BB962C8B-B14F-4D97-AF65-F5344CB8AC3E}">
        <p14:creationId xmlns:p14="http://schemas.microsoft.com/office/powerpoint/2010/main" val="2778846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C7722A-8BEB-984B-81AC-64EA1968F416}" type="datetimeFigureOut">
              <a:rPr lang="en-US" smtClean="0"/>
              <a:t>2/19/2020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470220-65B4-0343-8ACA-3CA70025CD00}" type="slidenum">
              <a:rPr lang="en-US" smtClean="0"/>
              <a:t>‹#›</a:t>
            </a:fld>
            <a:endParaRPr lang="en-US"/>
          </a:p>
        </p:txBody>
      </p:sp>
    </p:spTree>
    <p:extLst>
      <p:ext uri="{BB962C8B-B14F-4D97-AF65-F5344CB8AC3E}">
        <p14:creationId xmlns:p14="http://schemas.microsoft.com/office/powerpoint/2010/main" val="2785305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C7722A-8BEB-984B-81AC-64EA1968F416}" type="datetimeFigureOut">
              <a:rPr lang="en-US" smtClean="0"/>
              <a:t>2/19/2020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470220-65B4-0343-8ACA-3CA70025CD00}" type="slidenum">
              <a:rPr lang="en-US" smtClean="0"/>
              <a:t>‹#›</a:t>
            </a:fld>
            <a:endParaRPr lang="en-US"/>
          </a:p>
        </p:txBody>
      </p:sp>
    </p:spTree>
    <p:extLst>
      <p:ext uri="{BB962C8B-B14F-4D97-AF65-F5344CB8AC3E}">
        <p14:creationId xmlns:p14="http://schemas.microsoft.com/office/powerpoint/2010/main" val="3026801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C7722A-8BEB-984B-81AC-64EA1968F416}" type="datetimeFigureOut">
              <a:rPr lang="en-US" smtClean="0"/>
              <a:t>2/19/2020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470220-65B4-0343-8ACA-3CA70025CD00}" type="slidenum">
              <a:rPr lang="en-US" smtClean="0"/>
              <a:t>‹#›</a:t>
            </a:fld>
            <a:endParaRPr lang="en-US"/>
          </a:p>
        </p:txBody>
      </p:sp>
    </p:spTree>
    <p:extLst>
      <p:ext uri="{BB962C8B-B14F-4D97-AF65-F5344CB8AC3E}">
        <p14:creationId xmlns:p14="http://schemas.microsoft.com/office/powerpoint/2010/main" val="808469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C7722A-8BEB-984B-81AC-64EA1968F416}" type="datetimeFigureOut">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470220-65B4-0343-8ACA-3CA70025CD00}" type="slidenum">
              <a:rPr lang="en-US" smtClean="0"/>
              <a:t>‹#›</a:t>
            </a:fld>
            <a:endParaRPr lang="en-US"/>
          </a:p>
        </p:txBody>
      </p:sp>
    </p:spTree>
    <p:extLst>
      <p:ext uri="{BB962C8B-B14F-4D97-AF65-F5344CB8AC3E}">
        <p14:creationId xmlns:p14="http://schemas.microsoft.com/office/powerpoint/2010/main" val="3537478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C7722A-8BEB-984B-81AC-64EA1968F416}" type="datetimeFigureOut">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470220-65B4-0343-8ACA-3CA70025CD00}" type="slidenum">
              <a:rPr lang="en-US" smtClean="0"/>
              <a:t>‹#›</a:t>
            </a:fld>
            <a:endParaRPr lang="en-US"/>
          </a:p>
        </p:txBody>
      </p:sp>
    </p:spTree>
    <p:extLst>
      <p:ext uri="{BB962C8B-B14F-4D97-AF65-F5344CB8AC3E}">
        <p14:creationId xmlns:p14="http://schemas.microsoft.com/office/powerpoint/2010/main" val="698284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7722A-8BEB-984B-81AC-64EA1968F416}" type="datetimeFigureOut">
              <a:rPr lang="en-US" smtClean="0"/>
              <a:t>2/19/2020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470220-65B4-0343-8ACA-3CA70025CD00}" type="slidenum">
              <a:rPr lang="en-US" smtClean="0"/>
              <a:t>‹#›</a:t>
            </a:fld>
            <a:endParaRPr lang="en-US"/>
          </a:p>
        </p:txBody>
      </p:sp>
    </p:spTree>
    <p:extLst>
      <p:ext uri="{BB962C8B-B14F-4D97-AF65-F5344CB8AC3E}">
        <p14:creationId xmlns:p14="http://schemas.microsoft.com/office/powerpoint/2010/main" val="3950285620"/>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s://www.mapc.org/wp-content/uploads/2017/11/Littleton-Commuter-Rail-Parking-Study-FINAL-10-7-14.pdf" TargetMode="Externa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30F-6F49-4B48-BA0B-CA1EF565A894}"/>
              </a:ext>
            </a:extLst>
          </p:cNvPr>
          <p:cNvSpPr>
            <a:spLocks noGrp="1"/>
          </p:cNvSpPr>
          <p:nvPr>
            <p:ph type="ctrTitle"/>
          </p:nvPr>
        </p:nvSpPr>
        <p:spPr>
          <a:xfrm>
            <a:off x="1524000" y="1600200"/>
            <a:ext cx="9144000" cy="1103647"/>
          </a:xfrm>
        </p:spPr>
        <p:txBody>
          <a:bodyPr>
            <a:normAutofit fontScale="90000"/>
          </a:bodyPr>
          <a:lstStyle/>
          <a:p>
            <a:r>
              <a:rPr lang="en-US" dirty="0"/>
              <a:t>Public Transportation Priorities</a:t>
            </a:r>
          </a:p>
        </p:txBody>
      </p:sp>
      <p:sp>
        <p:nvSpPr>
          <p:cNvPr id="3" name="Subtitle 2">
            <a:extLst>
              <a:ext uri="{FF2B5EF4-FFF2-40B4-BE49-F238E27FC236}">
                <a16:creationId xmlns:a16="http://schemas.microsoft.com/office/drawing/2014/main" id="{8A9589CC-4D13-4E4A-B018-2A688EC4ED9F}"/>
              </a:ext>
            </a:extLst>
          </p:cNvPr>
          <p:cNvSpPr>
            <a:spLocks noGrp="1"/>
          </p:cNvSpPr>
          <p:nvPr>
            <p:ph type="subTitle" idx="1"/>
          </p:nvPr>
        </p:nvSpPr>
        <p:spPr>
          <a:xfrm>
            <a:off x="1524000" y="3056607"/>
            <a:ext cx="9144000" cy="1655762"/>
          </a:xfrm>
        </p:spPr>
        <p:txBody>
          <a:bodyPr>
            <a:normAutofit fontScale="47500" lnSpcReduction="20000"/>
          </a:bodyPr>
          <a:lstStyle/>
          <a:p>
            <a:r>
              <a:rPr lang="en-US" sz="8000" dirty="0"/>
              <a:t>More</a:t>
            </a:r>
            <a:r>
              <a:rPr lang="en-US" sz="8000" baseline="0" dirty="0"/>
              <a:t> operational funding for MBTA</a:t>
            </a:r>
            <a:endParaRPr lang="en-US" sz="8000" dirty="0"/>
          </a:p>
          <a:p>
            <a:r>
              <a:rPr lang="en-US" sz="8000" dirty="0"/>
              <a:t>Line-by-line rail improvement plan</a:t>
            </a:r>
            <a:endParaRPr lang="en-US" sz="8000" baseline="0" dirty="0"/>
          </a:p>
          <a:p>
            <a:r>
              <a:rPr lang="en-US" sz="8000" dirty="0"/>
              <a:t>Next: Worcester and Fitchburg line solutions</a:t>
            </a:r>
            <a:endParaRPr lang="en-US" sz="8000" baseline="0" dirty="0"/>
          </a:p>
        </p:txBody>
      </p:sp>
      <p:sp>
        <p:nvSpPr>
          <p:cNvPr id="4" name="TextBox 3">
            <a:extLst>
              <a:ext uri="{FF2B5EF4-FFF2-40B4-BE49-F238E27FC236}">
                <a16:creationId xmlns:a16="http://schemas.microsoft.com/office/drawing/2014/main" id="{250E69B1-C156-7E4E-B0A1-99F7AAD1BD0B}"/>
              </a:ext>
            </a:extLst>
          </p:cNvPr>
          <p:cNvSpPr txBox="1"/>
          <p:nvPr/>
        </p:nvSpPr>
        <p:spPr>
          <a:xfrm>
            <a:off x="3355827" y="5602358"/>
            <a:ext cx="5480346" cy="369332"/>
          </a:xfrm>
          <a:prstGeom prst="rect">
            <a:avLst/>
          </a:prstGeom>
          <a:noFill/>
        </p:spPr>
        <p:txBody>
          <a:bodyPr wrap="none" rtlCol="0">
            <a:spAutoFit/>
          </a:bodyPr>
          <a:lstStyle/>
          <a:p>
            <a:r>
              <a:rPr lang="en-US" dirty="0"/>
              <a:t>Will Brownsberger, </a:t>
            </a:r>
            <a:r>
              <a:rPr lang="en-US" dirty="0" err="1"/>
              <a:t>WillBrownsberger.com</a:t>
            </a:r>
            <a:r>
              <a:rPr lang="en-US" dirty="0"/>
              <a:t>, January 2020</a:t>
            </a:r>
          </a:p>
        </p:txBody>
      </p:sp>
    </p:spTree>
    <p:extLst>
      <p:ext uri="{BB962C8B-B14F-4D97-AF65-F5344CB8AC3E}">
        <p14:creationId xmlns:p14="http://schemas.microsoft.com/office/powerpoint/2010/main" val="2812366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28CA12-08F1-2647-88B9-1572645C8F6D}"/>
              </a:ext>
            </a:extLst>
          </p:cNvPr>
          <p:cNvSpPr>
            <a:spLocks noGrp="1"/>
          </p:cNvSpPr>
          <p:nvPr>
            <p:ph idx="1"/>
          </p:nvPr>
        </p:nvSpPr>
        <p:spPr/>
        <p:txBody>
          <a:bodyPr/>
          <a:lstStyle/>
          <a:p>
            <a:r>
              <a:rPr lang="en-US" dirty="0"/>
              <a:t>Image</a:t>
            </a:r>
          </a:p>
        </p:txBody>
      </p:sp>
      <p:pic>
        <p:nvPicPr>
          <p:cNvPr id="5" name="Picture 4" descr="A screenshot of a cell phone&#10;&#10;Description automatically generated">
            <a:extLst>
              <a:ext uri="{FF2B5EF4-FFF2-40B4-BE49-F238E27FC236}">
                <a16:creationId xmlns:a16="http://schemas.microsoft.com/office/drawing/2014/main" id="{6DF295C4-18E5-A44B-9FFE-97F368A96896}"/>
              </a:ext>
            </a:extLst>
          </p:cNvPr>
          <p:cNvPicPr>
            <a:picLocks noChangeAspect="1"/>
          </p:cNvPicPr>
          <p:nvPr/>
        </p:nvPicPr>
        <p:blipFill>
          <a:blip r:embed="rId3"/>
          <a:stretch>
            <a:fillRect/>
          </a:stretch>
        </p:blipFill>
        <p:spPr>
          <a:xfrm>
            <a:off x="838200" y="1598571"/>
            <a:ext cx="9519385" cy="4578392"/>
          </a:xfrm>
          <a:prstGeom prst="rect">
            <a:avLst/>
          </a:prstGeom>
        </p:spPr>
      </p:pic>
      <p:sp>
        <p:nvSpPr>
          <p:cNvPr id="7" name="TextBox 6">
            <a:extLst>
              <a:ext uri="{FF2B5EF4-FFF2-40B4-BE49-F238E27FC236}">
                <a16:creationId xmlns:a16="http://schemas.microsoft.com/office/drawing/2014/main" id="{6DD87CDF-9E5F-9640-B10D-5B7D099F9956}"/>
              </a:ext>
            </a:extLst>
          </p:cNvPr>
          <p:cNvSpPr txBox="1"/>
          <p:nvPr/>
        </p:nvSpPr>
        <p:spPr>
          <a:xfrm>
            <a:off x="838200" y="6488668"/>
            <a:ext cx="5109347" cy="369332"/>
          </a:xfrm>
          <a:prstGeom prst="rect">
            <a:avLst/>
          </a:prstGeom>
          <a:noFill/>
        </p:spPr>
        <p:txBody>
          <a:bodyPr wrap="none" rtlCol="0">
            <a:spAutoFit/>
          </a:bodyPr>
          <a:lstStyle/>
          <a:p>
            <a:r>
              <a:rPr lang="en-US" dirty="0"/>
              <a:t>Source: </a:t>
            </a:r>
            <a:r>
              <a:rPr lang="en-US" dirty="0" err="1"/>
              <a:t>MassDOT</a:t>
            </a:r>
            <a:r>
              <a:rPr lang="en-US" dirty="0"/>
              <a:t>, Congestion in the Commonwealth</a:t>
            </a:r>
          </a:p>
        </p:txBody>
      </p:sp>
      <p:sp>
        <p:nvSpPr>
          <p:cNvPr id="8" name="Title 7">
            <a:extLst>
              <a:ext uri="{FF2B5EF4-FFF2-40B4-BE49-F238E27FC236}">
                <a16:creationId xmlns:a16="http://schemas.microsoft.com/office/drawing/2014/main" id="{AD96895C-A6EF-174F-8DAB-098BBE7B85D3}"/>
              </a:ext>
            </a:extLst>
          </p:cNvPr>
          <p:cNvSpPr>
            <a:spLocks noGrp="1"/>
          </p:cNvSpPr>
          <p:nvPr>
            <p:ph type="title"/>
          </p:nvPr>
        </p:nvSpPr>
        <p:spPr>
          <a:xfrm>
            <a:off x="689747" y="344209"/>
            <a:ext cx="10515600" cy="1325563"/>
          </a:xfrm>
        </p:spPr>
        <p:txBody>
          <a:bodyPr/>
          <a:lstStyle/>
          <a:p>
            <a:r>
              <a:rPr lang="en-US" baseline="0" dirty="0"/>
              <a:t>Congestion bad and getting worse</a:t>
            </a:r>
            <a:endParaRPr lang="en-US" dirty="0"/>
          </a:p>
        </p:txBody>
      </p:sp>
    </p:spTree>
    <p:extLst>
      <p:ext uri="{BB962C8B-B14F-4D97-AF65-F5344CB8AC3E}">
        <p14:creationId xmlns:p14="http://schemas.microsoft.com/office/powerpoint/2010/main" val="2568845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 name="Picture 8" descr="A close up of a map&#10;&#10;Description automatically generated">
            <a:extLst>
              <a:ext uri="{FF2B5EF4-FFF2-40B4-BE49-F238E27FC236}">
                <a16:creationId xmlns:a16="http://schemas.microsoft.com/office/drawing/2014/main" id="{06BB0EF9-B8FA-404B-8787-2E985A86E051}"/>
              </a:ext>
            </a:extLst>
          </p:cNvPr>
          <p:cNvPicPr>
            <a:picLocks noChangeAspect="1"/>
          </p:cNvPicPr>
          <p:nvPr/>
        </p:nvPicPr>
        <p:blipFill>
          <a:blip r:embed="rId3"/>
          <a:stretch>
            <a:fillRect/>
          </a:stretch>
        </p:blipFill>
        <p:spPr>
          <a:xfrm>
            <a:off x="1427747" y="0"/>
            <a:ext cx="9333559" cy="6860166"/>
          </a:xfrm>
          <a:prstGeom prst="rect">
            <a:avLst/>
          </a:prstGeom>
        </p:spPr>
      </p:pic>
      <p:sp>
        <p:nvSpPr>
          <p:cNvPr id="10" name="TextBox 9">
            <a:extLst>
              <a:ext uri="{FF2B5EF4-FFF2-40B4-BE49-F238E27FC236}">
                <a16:creationId xmlns:a16="http://schemas.microsoft.com/office/drawing/2014/main" id="{AADB6218-308B-464F-B7E0-A18501791FC5}"/>
              </a:ext>
            </a:extLst>
          </p:cNvPr>
          <p:cNvSpPr txBox="1"/>
          <p:nvPr/>
        </p:nvSpPr>
        <p:spPr>
          <a:xfrm>
            <a:off x="1427747" y="0"/>
            <a:ext cx="9333559" cy="584775"/>
          </a:xfrm>
          <a:prstGeom prst="rect">
            <a:avLst/>
          </a:prstGeom>
          <a:solidFill>
            <a:schemeClr val="tx1"/>
          </a:solidFill>
        </p:spPr>
        <p:txBody>
          <a:bodyPr wrap="square" rtlCol="0">
            <a:spAutoFit/>
          </a:bodyPr>
          <a:lstStyle/>
          <a:p>
            <a:r>
              <a:rPr lang="en-US" sz="3200" b="1" dirty="0">
                <a:solidFill>
                  <a:schemeClr val="bg2"/>
                </a:solidFill>
              </a:rPr>
              <a:t>Regional Rail – sustainable, equitable, fully connected</a:t>
            </a:r>
          </a:p>
        </p:txBody>
      </p:sp>
      <p:sp>
        <p:nvSpPr>
          <p:cNvPr id="11" name="Title 10">
            <a:extLst>
              <a:ext uri="{FF2B5EF4-FFF2-40B4-BE49-F238E27FC236}">
                <a16:creationId xmlns:a16="http://schemas.microsoft.com/office/drawing/2014/main" id="{D57D1857-C8E7-1C40-8641-756C3484FF23}"/>
              </a:ext>
            </a:extLst>
          </p:cNvPr>
          <p:cNvSpPr>
            <a:spLocks noGrp="1"/>
          </p:cNvSpPr>
          <p:nvPr>
            <p:ph type="title"/>
          </p:nvPr>
        </p:nvSpPr>
        <p:spPr>
          <a:xfrm>
            <a:off x="1864895" y="292387"/>
            <a:ext cx="10515600" cy="1325563"/>
          </a:xfrm>
        </p:spPr>
        <p:txBody>
          <a:bodyPr/>
          <a:lstStyle/>
          <a:p>
            <a:r>
              <a:rPr lang="en-US" dirty="0"/>
              <a:t>Regional</a:t>
            </a:r>
            <a:r>
              <a:rPr lang="en-US" baseline="0" dirty="0"/>
              <a:t> rail -- vision</a:t>
            </a:r>
            <a:endParaRPr lang="en-US" dirty="0"/>
          </a:p>
        </p:txBody>
      </p:sp>
    </p:spTree>
    <p:extLst>
      <p:ext uri="{BB962C8B-B14F-4D97-AF65-F5344CB8AC3E}">
        <p14:creationId xmlns:p14="http://schemas.microsoft.com/office/powerpoint/2010/main" val="967854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57D1857-C8E7-1C40-8641-756C3484FF23}"/>
              </a:ext>
            </a:extLst>
          </p:cNvPr>
          <p:cNvSpPr>
            <a:spLocks noGrp="1"/>
          </p:cNvSpPr>
          <p:nvPr>
            <p:ph type="title"/>
          </p:nvPr>
        </p:nvSpPr>
        <p:spPr>
          <a:xfrm>
            <a:off x="966537" y="292387"/>
            <a:ext cx="10515600" cy="1325563"/>
          </a:xfrm>
        </p:spPr>
        <p:txBody>
          <a:bodyPr/>
          <a:lstStyle/>
          <a:p>
            <a:r>
              <a:rPr lang="en-US" dirty="0"/>
              <a:t>Annual net cost per daily transit rider</a:t>
            </a:r>
          </a:p>
        </p:txBody>
      </p:sp>
      <p:sp>
        <p:nvSpPr>
          <p:cNvPr id="6" name="TextBox 5">
            <a:extLst>
              <a:ext uri="{FF2B5EF4-FFF2-40B4-BE49-F238E27FC236}">
                <a16:creationId xmlns:a16="http://schemas.microsoft.com/office/drawing/2014/main" id="{5120F743-F889-7B44-9A8C-09FEB43F462B}"/>
              </a:ext>
            </a:extLst>
          </p:cNvPr>
          <p:cNvSpPr txBox="1"/>
          <p:nvPr/>
        </p:nvSpPr>
        <p:spPr>
          <a:xfrm>
            <a:off x="716281" y="6196281"/>
            <a:ext cx="9000669" cy="646331"/>
          </a:xfrm>
          <a:prstGeom prst="rect">
            <a:avLst/>
          </a:prstGeom>
          <a:noFill/>
        </p:spPr>
        <p:txBody>
          <a:bodyPr wrap="none" rtlCol="0">
            <a:spAutoFit/>
          </a:bodyPr>
          <a:lstStyle/>
          <a:p>
            <a:r>
              <a:rPr lang="en-US" dirty="0"/>
              <a:t>Source: Calculations from Rail Vision Advisory Committee Presentation, October 18, 2019 and </a:t>
            </a:r>
          </a:p>
          <a:p>
            <a:r>
              <a:rPr lang="en-US" dirty="0"/>
              <a:t>2018 National Transit Database</a:t>
            </a:r>
          </a:p>
        </p:txBody>
      </p:sp>
      <p:graphicFrame>
        <p:nvGraphicFramePr>
          <p:cNvPr id="2" name="Table 1">
            <a:extLst>
              <a:ext uri="{FF2B5EF4-FFF2-40B4-BE49-F238E27FC236}">
                <a16:creationId xmlns:a16="http://schemas.microsoft.com/office/drawing/2014/main" id="{17251305-3607-5043-8D74-DC703E8F991F}"/>
              </a:ext>
            </a:extLst>
          </p:cNvPr>
          <p:cNvGraphicFramePr>
            <a:graphicFrameLocks noGrp="1"/>
          </p:cNvGraphicFramePr>
          <p:nvPr>
            <p:extLst>
              <p:ext uri="{D42A27DB-BD31-4B8C-83A1-F6EECF244321}">
                <p14:modId xmlns:p14="http://schemas.microsoft.com/office/powerpoint/2010/main" val="398245950"/>
              </p:ext>
            </p:extLst>
          </p:nvPr>
        </p:nvGraphicFramePr>
        <p:xfrm>
          <a:off x="716281" y="1345459"/>
          <a:ext cx="10772273" cy="4723691"/>
        </p:xfrm>
        <a:graphic>
          <a:graphicData uri="http://schemas.openxmlformats.org/drawingml/2006/table">
            <a:tbl>
              <a:tblPr firstRow="1" bandRow="1">
                <a:tableStyleId>{69CF1AB2-1976-4502-BF36-3FF5EA218861}</a:tableStyleId>
              </a:tblPr>
              <a:tblGrid>
                <a:gridCol w="7988178">
                  <a:extLst>
                    <a:ext uri="{9D8B030D-6E8A-4147-A177-3AD203B41FA5}">
                      <a16:colId xmlns:a16="http://schemas.microsoft.com/office/drawing/2014/main" val="630732530"/>
                    </a:ext>
                  </a:extLst>
                </a:gridCol>
                <a:gridCol w="2784095">
                  <a:extLst>
                    <a:ext uri="{9D8B030D-6E8A-4147-A177-3AD203B41FA5}">
                      <a16:colId xmlns:a16="http://schemas.microsoft.com/office/drawing/2014/main" val="2499955504"/>
                    </a:ext>
                  </a:extLst>
                </a:gridCol>
              </a:tblGrid>
              <a:tr h="674813">
                <a:tc>
                  <a:txBody>
                    <a:bodyPr/>
                    <a:lstStyle/>
                    <a:p>
                      <a:pPr rtl="0" fontAlgn="b"/>
                      <a:r>
                        <a:rPr lang="en-US" sz="3000" b="0" baseline="0" dirty="0">
                          <a:effectLst/>
                        </a:rPr>
                        <a:t>Full Transformation per new rider (+capital)</a:t>
                      </a:r>
                    </a:p>
                  </a:txBody>
                  <a:tcPr marL="28575" marR="28575" marT="19050" marB="19050" anchor="b"/>
                </a:tc>
                <a:tc>
                  <a:txBody>
                    <a:bodyPr/>
                    <a:lstStyle/>
                    <a:p>
                      <a:pPr algn="r" rtl="0" fontAlgn="b"/>
                      <a:r>
                        <a:rPr lang="en-US" sz="3000" b="0" dirty="0">
                          <a:effectLst/>
                        </a:rPr>
                        <a:t>$30,284</a:t>
                      </a:r>
                    </a:p>
                  </a:txBody>
                  <a:tcPr marL="28575" marR="28575" marT="19050" marB="19050" anchor="b"/>
                </a:tc>
                <a:extLst>
                  <a:ext uri="{0D108BD9-81ED-4DB2-BD59-A6C34878D82A}">
                    <a16:rowId xmlns:a16="http://schemas.microsoft.com/office/drawing/2014/main" val="1433154269"/>
                  </a:ext>
                </a:extLst>
              </a:tr>
              <a:tr h="674813">
                <a:tc>
                  <a:txBody>
                    <a:bodyPr/>
                    <a:lstStyle/>
                    <a:p>
                      <a:pPr rtl="0" fontAlgn="b"/>
                      <a:r>
                        <a:rPr lang="en-US" sz="3000" baseline="0" dirty="0">
                          <a:effectLst/>
                        </a:rPr>
                        <a:t>Full Transformation per new (ex capital)</a:t>
                      </a:r>
                    </a:p>
                  </a:txBody>
                  <a:tcPr marL="28575" marR="28575" marT="19050" marB="19050" anchor="b"/>
                </a:tc>
                <a:tc>
                  <a:txBody>
                    <a:bodyPr/>
                    <a:lstStyle/>
                    <a:p>
                      <a:pPr algn="r" rtl="0" fontAlgn="b"/>
                      <a:r>
                        <a:rPr lang="en-US" sz="3000" dirty="0">
                          <a:effectLst/>
                        </a:rPr>
                        <a:t>$9,199</a:t>
                      </a:r>
                    </a:p>
                  </a:txBody>
                  <a:tcPr marL="28575" marR="28575" marT="19050" marB="19050" anchor="b"/>
                </a:tc>
                <a:extLst>
                  <a:ext uri="{0D108BD9-81ED-4DB2-BD59-A6C34878D82A}">
                    <a16:rowId xmlns:a16="http://schemas.microsoft.com/office/drawing/2014/main" val="3341173011"/>
                  </a:ext>
                </a:extLst>
              </a:tr>
              <a:tr h="674813">
                <a:tc>
                  <a:txBody>
                    <a:bodyPr/>
                    <a:lstStyle/>
                    <a:p>
                      <a:pPr rtl="0" fontAlgn="b"/>
                      <a:r>
                        <a:rPr lang="en-US" sz="3000" baseline="0" dirty="0">
                          <a:effectLst/>
                        </a:rPr>
                        <a:t>Full transformation, all riders (ex capital)</a:t>
                      </a:r>
                    </a:p>
                  </a:txBody>
                  <a:tcPr marL="28575" marR="28575" marT="19050" marB="19050" anchor="b"/>
                </a:tc>
                <a:tc>
                  <a:txBody>
                    <a:bodyPr/>
                    <a:lstStyle/>
                    <a:p>
                      <a:pPr algn="r" rtl="0" fontAlgn="b"/>
                      <a:r>
                        <a:rPr lang="en-US" sz="3000" dirty="0">
                          <a:effectLst/>
                        </a:rPr>
                        <a:t>$4,985</a:t>
                      </a:r>
                    </a:p>
                  </a:txBody>
                  <a:tcPr marL="28575" marR="28575" marT="19050" marB="19050" anchor="b"/>
                </a:tc>
                <a:extLst>
                  <a:ext uri="{0D108BD9-81ED-4DB2-BD59-A6C34878D82A}">
                    <a16:rowId xmlns:a16="http://schemas.microsoft.com/office/drawing/2014/main" val="2054899278"/>
                  </a:ext>
                </a:extLst>
              </a:tr>
              <a:tr h="674813">
                <a:tc>
                  <a:txBody>
                    <a:bodyPr/>
                    <a:lstStyle/>
                    <a:p>
                      <a:pPr rtl="0" fontAlgn="b"/>
                      <a:r>
                        <a:rPr lang="en-US" sz="3000" baseline="0" dirty="0">
                          <a:effectLst/>
                        </a:rPr>
                        <a:t>Current commuter rail (ex capital)</a:t>
                      </a:r>
                    </a:p>
                  </a:txBody>
                  <a:tcPr marL="28575" marR="28575" marT="19050" marB="19050" anchor="b"/>
                </a:tc>
                <a:tc>
                  <a:txBody>
                    <a:bodyPr/>
                    <a:lstStyle/>
                    <a:p>
                      <a:pPr algn="r" rtl="0" fontAlgn="b"/>
                      <a:r>
                        <a:rPr lang="en-US" sz="3000" dirty="0">
                          <a:effectLst/>
                        </a:rPr>
                        <a:t>$2,260</a:t>
                      </a:r>
                    </a:p>
                  </a:txBody>
                  <a:tcPr marL="28575" marR="28575" marT="19050" marB="19050" anchor="b"/>
                </a:tc>
                <a:extLst>
                  <a:ext uri="{0D108BD9-81ED-4DB2-BD59-A6C34878D82A}">
                    <a16:rowId xmlns:a16="http://schemas.microsoft.com/office/drawing/2014/main" val="3099378824"/>
                  </a:ext>
                </a:extLst>
              </a:tr>
              <a:tr h="674813">
                <a:tc>
                  <a:txBody>
                    <a:bodyPr/>
                    <a:lstStyle/>
                    <a:p>
                      <a:pPr rtl="0" fontAlgn="b"/>
                      <a:r>
                        <a:rPr lang="en-US" sz="3000" baseline="0" dirty="0">
                          <a:effectLst/>
                        </a:rPr>
                        <a:t>Subway (ex capital)</a:t>
                      </a:r>
                    </a:p>
                  </a:txBody>
                  <a:tcPr marL="28575" marR="28575" marT="19050" marB="19050" anchor="b"/>
                </a:tc>
                <a:tc>
                  <a:txBody>
                    <a:bodyPr/>
                    <a:lstStyle/>
                    <a:p>
                      <a:pPr algn="r" rtl="0" fontAlgn="b"/>
                      <a:r>
                        <a:rPr lang="en-US" sz="3000" dirty="0">
                          <a:effectLst/>
                        </a:rPr>
                        <a:t>$249</a:t>
                      </a:r>
                    </a:p>
                  </a:txBody>
                  <a:tcPr marL="28575" marR="28575" marT="19050" marB="19050" anchor="b"/>
                </a:tc>
                <a:extLst>
                  <a:ext uri="{0D108BD9-81ED-4DB2-BD59-A6C34878D82A}">
                    <a16:rowId xmlns:a16="http://schemas.microsoft.com/office/drawing/2014/main" val="1194988750"/>
                  </a:ext>
                </a:extLst>
              </a:tr>
              <a:tr h="674813">
                <a:tc>
                  <a:txBody>
                    <a:bodyPr/>
                    <a:lstStyle/>
                    <a:p>
                      <a:pPr rtl="0" fontAlgn="b"/>
                      <a:r>
                        <a:rPr lang="en-US" sz="3000" baseline="0" dirty="0">
                          <a:effectLst/>
                        </a:rPr>
                        <a:t>Green line (ex capital)</a:t>
                      </a:r>
                    </a:p>
                  </a:txBody>
                  <a:tcPr marL="28575" marR="28575" marT="19050" marB="19050" anchor="b"/>
                </a:tc>
                <a:tc>
                  <a:txBody>
                    <a:bodyPr/>
                    <a:lstStyle/>
                    <a:p>
                      <a:pPr algn="r" rtl="0" fontAlgn="b"/>
                      <a:r>
                        <a:rPr lang="en-US" sz="3000" dirty="0">
                          <a:effectLst/>
                        </a:rPr>
                        <a:t>$1,212</a:t>
                      </a:r>
                    </a:p>
                  </a:txBody>
                  <a:tcPr marL="28575" marR="28575" marT="19050" marB="19050" anchor="b"/>
                </a:tc>
                <a:extLst>
                  <a:ext uri="{0D108BD9-81ED-4DB2-BD59-A6C34878D82A}">
                    <a16:rowId xmlns:a16="http://schemas.microsoft.com/office/drawing/2014/main" val="759369390"/>
                  </a:ext>
                </a:extLst>
              </a:tr>
              <a:tr h="674813">
                <a:tc>
                  <a:txBody>
                    <a:bodyPr/>
                    <a:lstStyle/>
                    <a:p>
                      <a:pPr rtl="0" fontAlgn="b"/>
                      <a:r>
                        <a:rPr lang="en-US" sz="3000" baseline="0" dirty="0">
                          <a:effectLst/>
                        </a:rPr>
                        <a:t>Bus (ex capital)</a:t>
                      </a:r>
                    </a:p>
                  </a:txBody>
                  <a:tcPr marL="28575" marR="28575" marT="19050" marB="19050" anchor="b"/>
                </a:tc>
                <a:tc>
                  <a:txBody>
                    <a:bodyPr/>
                    <a:lstStyle/>
                    <a:p>
                      <a:pPr algn="r" rtl="0" fontAlgn="b"/>
                      <a:r>
                        <a:rPr lang="en-US" sz="3000" dirty="0">
                          <a:effectLst/>
                        </a:rPr>
                        <a:t>$1,610</a:t>
                      </a:r>
                    </a:p>
                  </a:txBody>
                  <a:tcPr marL="28575" marR="28575" marT="19050" marB="19050" anchor="b"/>
                </a:tc>
                <a:extLst>
                  <a:ext uri="{0D108BD9-81ED-4DB2-BD59-A6C34878D82A}">
                    <a16:rowId xmlns:a16="http://schemas.microsoft.com/office/drawing/2014/main" val="128861324"/>
                  </a:ext>
                </a:extLst>
              </a:tr>
            </a:tbl>
          </a:graphicData>
        </a:graphic>
      </p:graphicFrame>
    </p:spTree>
    <p:extLst>
      <p:ext uri="{BB962C8B-B14F-4D97-AF65-F5344CB8AC3E}">
        <p14:creationId xmlns:p14="http://schemas.microsoft.com/office/powerpoint/2010/main" val="1138651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91AB34C-653C-D24D-9F67-B88DC6ED8815}"/>
              </a:ext>
            </a:extLst>
          </p:cNvPr>
          <p:cNvSpPr>
            <a:spLocks noGrp="1"/>
          </p:cNvSpPr>
          <p:nvPr>
            <p:ph type="title"/>
          </p:nvPr>
        </p:nvSpPr>
        <p:spPr>
          <a:xfrm>
            <a:off x="1074493" y="-58187"/>
            <a:ext cx="10515600" cy="1325563"/>
          </a:xfrm>
        </p:spPr>
        <p:txBody>
          <a:bodyPr/>
          <a:lstStyle/>
          <a:p>
            <a:r>
              <a:rPr lang="en-US" dirty="0"/>
              <a:t>Can</a:t>
            </a:r>
            <a:r>
              <a:rPr lang="en-US" baseline="0" dirty="0"/>
              <a:t> Rail Reduce Congestion?</a:t>
            </a:r>
            <a:endParaRPr lang="en-US" dirty="0"/>
          </a:p>
        </p:txBody>
      </p:sp>
      <p:graphicFrame>
        <p:nvGraphicFramePr>
          <p:cNvPr id="6" name="Content Placeholder 5">
            <a:extLst>
              <a:ext uri="{FF2B5EF4-FFF2-40B4-BE49-F238E27FC236}">
                <a16:creationId xmlns:a16="http://schemas.microsoft.com/office/drawing/2014/main" id="{977154B2-4D6C-0D4F-87F2-6D7D52CD3034}"/>
              </a:ext>
            </a:extLst>
          </p:cNvPr>
          <p:cNvGraphicFramePr>
            <a:graphicFrameLocks noGrp="1"/>
          </p:cNvGraphicFramePr>
          <p:nvPr>
            <p:ph idx="1"/>
            <p:extLst>
              <p:ext uri="{D42A27DB-BD31-4B8C-83A1-F6EECF244321}">
                <p14:modId xmlns:p14="http://schemas.microsoft.com/office/powerpoint/2010/main" val="3532588098"/>
              </p:ext>
            </p:extLst>
          </p:nvPr>
        </p:nvGraphicFramePr>
        <p:xfrm>
          <a:off x="1074493" y="914818"/>
          <a:ext cx="6164179" cy="59893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2DC59C8F-B90B-2545-BC0A-118B1830402A}"/>
              </a:ext>
            </a:extLst>
          </p:cNvPr>
          <p:cNvGraphicFramePr/>
          <p:nvPr>
            <p:extLst>
              <p:ext uri="{D42A27DB-BD31-4B8C-83A1-F6EECF244321}">
                <p14:modId xmlns:p14="http://schemas.microsoft.com/office/powerpoint/2010/main" val="3360585970"/>
              </p:ext>
            </p:extLst>
          </p:nvPr>
        </p:nvGraphicFramePr>
        <p:xfrm>
          <a:off x="8183355" y="2249157"/>
          <a:ext cx="2323978" cy="275999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6F6A623C-C479-EE46-8429-7ED026D3A952}"/>
              </a:ext>
            </a:extLst>
          </p:cNvPr>
          <p:cNvSpPr txBox="1"/>
          <p:nvPr/>
        </p:nvSpPr>
        <p:spPr>
          <a:xfrm>
            <a:off x="8006832" y="1710969"/>
            <a:ext cx="3332787" cy="646331"/>
          </a:xfrm>
          <a:prstGeom prst="rect">
            <a:avLst/>
          </a:prstGeom>
          <a:noFill/>
        </p:spPr>
        <p:txBody>
          <a:bodyPr wrap="square" rtlCol="0">
            <a:spAutoFit/>
          </a:bodyPr>
          <a:lstStyle/>
          <a:p>
            <a:r>
              <a:rPr lang="en-US" dirty="0"/>
              <a:t>AM Rush Hour Pike Corridor Travelers</a:t>
            </a:r>
          </a:p>
        </p:txBody>
      </p:sp>
      <p:sp>
        <p:nvSpPr>
          <p:cNvPr id="13" name="TextBox 12">
            <a:extLst>
              <a:ext uri="{FF2B5EF4-FFF2-40B4-BE49-F238E27FC236}">
                <a16:creationId xmlns:a16="http://schemas.microsoft.com/office/drawing/2014/main" id="{D0A18520-BA16-5141-88B4-6193F3D754A5}"/>
              </a:ext>
            </a:extLst>
          </p:cNvPr>
          <p:cNvSpPr txBox="1"/>
          <p:nvPr/>
        </p:nvSpPr>
        <p:spPr>
          <a:xfrm>
            <a:off x="6096001" y="5967662"/>
            <a:ext cx="5759116" cy="369332"/>
          </a:xfrm>
          <a:prstGeom prst="rect">
            <a:avLst/>
          </a:prstGeom>
          <a:noFill/>
        </p:spPr>
        <p:txBody>
          <a:bodyPr wrap="square" rtlCol="0">
            <a:spAutoFit/>
          </a:bodyPr>
          <a:lstStyle/>
          <a:p>
            <a:r>
              <a:rPr lang="en-US" dirty="0"/>
              <a:t>Source: https://</a:t>
            </a:r>
            <a:r>
              <a:rPr lang="en-US" dirty="0" err="1"/>
              <a:t>willbrownsberger.com</a:t>
            </a:r>
            <a:r>
              <a:rPr lang="en-US" dirty="0"/>
              <a:t>/rail-at-rush-hour/</a:t>
            </a:r>
          </a:p>
        </p:txBody>
      </p:sp>
    </p:spTree>
    <p:extLst>
      <p:ext uri="{BB962C8B-B14F-4D97-AF65-F5344CB8AC3E}">
        <p14:creationId xmlns:p14="http://schemas.microsoft.com/office/powerpoint/2010/main" val="3068285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2DC59C8F-B90B-2545-BC0A-118B1830402A}"/>
              </a:ext>
            </a:extLst>
          </p:cNvPr>
          <p:cNvGraphicFramePr/>
          <p:nvPr/>
        </p:nvGraphicFramePr>
        <p:xfrm>
          <a:off x="7924800" y="1848853"/>
          <a:ext cx="2582533" cy="3160294"/>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D0A18520-BA16-5141-88B4-6193F3D754A5}"/>
              </a:ext>
            </a:extLst>
          </p:cNvPr>
          <p:cNvSpPr txBox="1"/>
          <p:nvPr/>
        </p:nvSpPr>
        <p:spPr>
          <a:xfrm>
            <a:off x="2032000" y="6273235"/>
            <a:ext cx="8646695" cy="369332"/>
          </a:xfrm>
          <a:prstGeom prst="rect">
            <a:avLst/>
          </a:prstGeom>
          <a:noFill/>
        </p:spPr>
        <p:txBody>
          <a:bodyPr wrap="square" rtlCol="0">
            <a:spAutoFit/>
          </a:bodyPr>
          <a:lstStyle/>
          <a:p>
            <a:r>
              <a:rPr lang="en-US" dirty="0"/>
              <a:t>Source: Calculations based on Rail Vision Presentation to FMCB meeting, July 22, 2019</a:t>
            </a:r>
          </a:p>
        </p:txBody>
      </p:sp>
      <p:graphicFrame>
        <p:nvGraphicFramePr>
          <p:cNvPr id="4" name="Chart 3">
            <a:extLst>
              <a:ext uri="{FF2B5EF4-FFF2-40B4-BE49-F238E27FC236}">
                <a16:creationId xmlns:a16="http://schemas.microsoft.com/office/drawing/2014/main" id="{43D9B363-861B-E547-BFD2-AA42D2810D0A}"/>
              </a:ext>
            </a:extLst>
          </p:cNvPr>
          <p:cNvGraphicFramePr/>
          <p:nvPr>
            <p:extLst>
              <p:ext uri="{D42A27DB-BD31-4B8C-83A1-F6EECF244321}">
                <p14:modId xmlns:p14="http://schemas.microsoft.com/office/powerpoint/2010/main" val="1991309182"/>
              </p:ext>
            </p:extLst>
          </p:nvPr>
        </p:nvGraphicFramePr>
        <p:xfrm>
          <a:off x="2032000" y="1163051"/>
          <a:ext cx="8128000" cy="4804611"/>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B7B777A0-0578-E242-A419-03849F55041B}"/>
              </a:ext>
            </a:extLst>
          </p:cNvPr>
          <p:cNvSpPr txBox="1"/>
          <p:nvPr/>
        </p:nvSpPr>
        <p:spPr>
          <a:xfrm>
            <a:off x="818147" y="400099"/>
            <a:ext cx="11283730" cy="646331"/>
          </a:xfrm>
          <a:prstGeom prst="rect">
            <a:avLst/>
          </a:prstGeom>
          <a:noFill/>
        </p:spPr>
        <p:txBody>
          <a:bodyPr wrap="none" rtlCol="0">
            <a:spAutoFit/>
          </a:bodyPr>
          <a:lstStyle/>
          <a:p>
            <a:r>
              <a:rPr lang="en-US" sz="3600" dirty="0"/>
              <a:t>New riders per new trip in Commuter Rail Vision Option 3</a:t>
            </a:r>
          </a:p>
        </p:txBody>
      </p:sp>
    </p:spTree>
    <p:extLst>
      <p:ext uri="{BB962C8B-B14F-4D97-AF65-F5344CB8AC3E}">
        <p14:creationId xmlns:p14="http://schemas.microsoft.com/office/powerpoint/2010/main" val="1313959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8703C-A0BA-D348-AA20-15B9FCE68D37}"/>
              </a:ext>
            </a:extLst>
          </p:cNvPr>
          <p:cNvSpPr>
            <a:spLocks noGrp="1"/>
          </p:cNvSpPr>
          <p:nvPr>
            <p:ph type="title"/>
          </p:nvPr>
        </p:nvSpPr>
        <p:spPr/>
        <p:txBody>
          <a:bodyPr/>
          <a:lstStyle/>
          <a:p>
            <a:r>
              <a:rPr lang="en-US" dirty="0"/>
              <a:t>In any expansion, need ridership ROI ($, GHG)</a:t>
            </a:r>
          </a:p>
        </p:txBody>
      </p:sp>
      <p:graphicFrame>
        <p:nvGraphicFramePr>
          <p:cNvPr id="4" name="Content Placeholder 3">
            <a:extLst>
              <a:ext uri="{FF2B5EF4-FFF2-40B4-BE49-F238E27FC236}">
                <a16:creationId xmlns:a16="http://schemas.microsoft.com/office/drawing/2014/main" id="{2C0D8E30-8BBD-8B44-9AFB-0DA57CA30521}"/>
              </a:ext>
            </a:extLst>
          </p:cNvPr>
          <p:cNvGraphicFramePr>
            <a:graphicFrameLocks noGrp="1"/>
          </p:cNvGraphicFramePr>
          <p:nvPr>
            <p:ph idx="1"/>
            <p:extLst>
              <p:ext uri="{D42A27DB-BD31-4B8C-83A1-F6EECF244321}">
                <p14:modId xmlns:p14="http://schemas.microsoft.com/office/powerpoint/2010/main" val="854585431"/>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8441E7A2-5E21-3F41-A538-CF85FE21EBF0}"/>
              </a:ext>
            </a:extLst>
          </p:cNvPr>
          <p:cNvSpPr txBox="1"/>
          <p:nvPr/>
        </p:nvSpPr>
        <p:spPr>
          <a:xfrm>
            <a:off x="1138989" y="6311900"/>
            <a:ext cx="6133217" cy="369332"/>
          </a:xfrm>
          <a:prstGeom prst="rect">
            <a:avLst/>
          </a:prstGeom>
          <a:noFill/>
        </p:spPr>
        <p:txBody>
          <a:bodyPr wrap="none" rtlCol="0">
            <a:spAutoFit/>
          </a:bodyPr>
          <a:lstStyle/>
          <a:p>
            <a:r>
              <a:rPr lang="en-US" dirty="0"/>
              <a:t>Source: https://</a:t>
            </a:r>
            <a:r>
              <a:rPr lang="en-US" dirty="0" err="1"/>
              <a:t>willbrownsberger.com</a:t>
            </a:r>
            <a:r>
              <a:rPr lang="en-US" dirty="0"/>
              <a:t>/transit-energy-efficiency/</a:t>
            </a:r>
          </a:p>
        </p:txBody>
      </p:sp>
    </p:spTree>
    <p:extLst>
      <p:ext uri="{BB962C8B-B14F-4D97-AF65-F5344CB8AC3E}">
        <p14:creationId xmlns:p14="http://schemas.microsoft.com/office/powerpoint/2010/main" val="208713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637F0-B6E4-DF43-8686-72F6A2F7DCE4}"/>
              </a:ext>
            </a:extLst>
          </p:cNvPr>
          <p:cNvSpPr>
            <a:spLocks noGrp="1"/>
          </p:cNvSpPr>
          <p:nvPr>
            <p:ph type="title"/>
          </p:nvPr>
        </p:nvSpPr>
        <p:spPr>
          <a:xfrm>
            <a:off x="296880" y="0"/>
            <a:ext cx="10515600" cy="1325563"/>
          </a:xfrm>
        </p:spPr>
        <p:txBody>
          <a:bodyPr>
            <a:normAutofit/>
          </a:bodyPr>
          <a:lstStyle/>
          <a:p>
            <a:r>
              <a:rPr lang="en-US" dirty="0"/>
              <a:t>Ridership constraints vary by line.</a:t>
            </a:r>
          </a:p>
        </p:txBody>
      </p:sp>
      <p:pic>
        <p:nvPicPr>
          <p:cNvPr id="10" name="Picture 9" descr="A silver train traveling down train tracks&#10;&#10;Description automatically generated">
            <a:extLst>
              <a:ext uri="{FF2B5EF4-FFF2-40B4-BE49-F238E27FC236}">
                <a16:creationId xmlns:a16="http://schemas.microsoft.com/office/drawing/2014/main" id="{0FC77FAD-2F9A-0C41-B4BF-BB0769B36C6A}"/>
              </a:ext>
            </a:extLst>
          </p:cNvPr>
          <p:cNvPicPr>
            <a:picLocks noChangeAspect="1"/>
          </p:cNvPicPr>
          <p:nvPr/>
        </p:nvPicPr>
        <p:blipFill>
          <a:blip r:embed="rId3"/>
          <a:stretch>
            <a:fillRect/>
          </a:stretch>
        </p:blipFill>
        <p:spPr>
          <a:xfrm>
            <a:off x="7115429" y="1283786"/>
            <a:ext cx="4624886" cy="3083257"/>
          </a:xfrm>
          <a:prstGeom prst="rect">
            <a:avLst/>
          </a:prstGeom>
        </p:spPr>
      </p:pic>
      <p:pic>
        <p:nvPicPr>
          <p:cNvPr id="5" name="Content Placeholder 4" descr="A train pulling into a station&#10;&#10;Description automatically generated">
            <a:extLst>
              <a:ext uri="{FF2B5EF4-FFF2-40B4-BE49-F238E27FC236}">
                <a16:creationId xmlns:a16="http://schemas.microsoft.com/office/drawing/2014/main" id="{E2DC95D3-3F3E-E049-8727-9A25887C69BF}"/>
              </a:ext>
            </a:extLst>
          </p:cNvPr>
          <p:cNvPicPr>
            <a:picLocks noGrp="1" noChangeAspect="1"/>
          </p:cNvPicPr>
          <p:nvPr>
            <p:ph idx="1"/>
          </p:nvPr>
        </p:nvPicPr>
        <p:blipFill>
          <a:blip r:embed="rId4"/>
          <a:stretch>
            <a:fillRect/>
          </a:stretch>
        </p:blipFill>
        <p:spPr>
          <a:xfrm>
            <a:off x="4319761" y="1283787"/>
            <a:ext cx="4149468" cy="3083258"/>
          </a:xfrm>
        </p:spPr>
      </p:pic>
      <p:sp>
        <p:nvSpPr>
          <p:cNvPr id="6" name="TextBox 5">
            <a:extLst>
              <a:ext uri="{FF2B5EF4-FFF2-40B4-BE49-F238E27FC236}">
                <a16:creationId xmlns:a16="http://schemas.microsoft.com/office/drawing/2014/main" id="{58DCC9C9-3BF9-9D43-9AA3-DF4D5C74A3F2}"/>
              </a:ext>
            </a:extLst>
          </p:cNvPr>
          <p:cNvSpPr txBox="1"/>
          <p:nvPr/>
        </p:nvSpPr>
        <p:spPr>
          <a:xfrm>
            <a:off x="587334" y="6123543"/>
            <a:ext cx="10425290" cy="584775"/>
          </a:xfrm>
          <a:prstGeom prst="rect">
            <a:avLst/>
          </a:prstGeom>
          <a:noFill/>
        </p:spPr>
        <p:txBody>
          <a:bodyPr wrap="none" rtlCol="0">
            <a:spAutoFit/>
          </a:bodyPr>
          <a:lstStyle/>
          <a:p>
            <a:r>
              <a:rPr lang="en-US" sz="1600" dirty="0"/>
              <a:t>Photo sources: </a:t>
            </a:r>
            <a:r>
              <a:rPr lang="en-US" sz="1600" dirty="0">
                <a:hlinkClick r:id="rId5"/>
              </a:rPr>
              <a:t>www.mapc.org/wp-content/uploads/2017/11/Littleton-Commuter-Rail-Parking-Study-FINAL-10-7-14.pdf</a:t>
            </a:r>
            <a:r>
              <a:rPr lang="en-US" sz="1600" dirty="0"/>
              <a:t>,</a:t>
            </a:r>
          </a:p>
          <a:p>
            <a:r>
              <a:rPr lang="en-US" sz="1600" dirty="0" err="1"/>
              <a:t>Shreder</a:t>
            </a:r>
            <a:r>
              <a:rPr lang="en-US" sz="1600" dirty="0"/>
              <a:t> 9100 at English Wikipedia, CC BY 3.0, https://</a:t>
            </a:r>
            <a:r>
              <a:rPr lang="en-US" sz="1600" dirty="0" err="1"/>
              <a:t>commons.wikimedia.org</a:t>
            </a:r>
            <a:r>
              <a:rPr lang="en-US" sz="1600" dirty="0"/>
              <a:t>/w/</a:t>
            </a:r>
            <a:r>
              <a:rPr lang="en-US" sz="1600" dirty="0" err="1"/>
              <a:t>index.php?curid</a:t>
            </a:r>
            <a:r>
              <a:rPr lang="en-US" sz="1600" dirty="0"/>
              <a:t>=19261912</a:t>
            </a:r>
          </a:p>
        </p:txBody>
      </p:sp>
      <p:pic>
        <p:nvPicPr>
          <p:cNvPr id="8" name="Picture 7" descr="A picture containing indoor, sitting, cake, green&#10;&#10;Description automatically generated">
            <a:extLst>
              <a:ext uri="{FF2B5EF4-FFF2-40B4-BE49-F238E27FC236}">
                <a16:creationId xmlns:a16="http://schemas.microsoft.com/office/drawing/2014/main" id="{B21205BC-CA00-4649-8B82-F5D1832AA4E7}"/>
              </a:ext>
            </a:extLst>
          </p:cNvPr>
          <p:cNvPicPr>
            <a:picLocks noChangeAspect="1"/>
          </p:cNvPicPr>
          <p:nvPr/>
        </p:nvPicPr>
        <p:blipFill>
          <a:blip r:embed="rId6"/>
          <a:stretch>
            <a:fillRect/>
          </a:stretch>
        </p:blipFill>
        <p:spPr>
          <a:xfrm>
            <a:off x="296880" y="1283787"/>
            <a:ext cx="4515751" cy="3083258"/>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0C72BDD9-2A0F-D245-87FB-19276E633F04}"/>
              </a:ext>
            </a:extLst>
          </p:cNvPr>
          <p:cNvPicPr>
            <a:picLocks noChangeAspect="1"/>
          </p:cNvPicPr>
          <p:nvPr/>
        </p:nvPicPr>
        <p:blipFill>
          <a:blip r:embed="rId7"/>
          <a:stretch>
            <a:fillRect/>
          </a:stretch>
        </p:blipFill>
        <p:spPr>
          <a:xfrm>
            <a:off x="296880" y="4367043"/>
            <a:ext cx="11443435" cy="1735949"/>
          </a:xfrm>
          <a:prstGeom prst="rect">
            <a:avLst/>
          </a:prstGeom>
        </p:spPr>
      </p:pic>
    </p:spTree>
    <p:extLst>
      <p:ext uri="{BB962C8B-B14F-4D97-AF65-F5344CB8AC3E}">
        <p14:creationId xmlns:p14="http://schemas.microsoft.com/office/powerpoint/2010/main" val="1564834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34056-25BD-4F4C-8BE2-16B300F6333D}"/>
              </a:ext>
            </a:extLst>
          </p:cNvPr>
          <p:cNvSpPr>
            <a:spLocks noGrp="1"/>
          </p:cNvSpPr>
          <p:nvPr>
            <p:ph type="title"/>
          </p:nvPr>
        </p:nvSpPr>
        <p:spPr>
          <a:xfrm>
            <a:off x="358138" y="165031"/>
            <a:ext cx="10515600" cy="1325563"/>
          </a:xfrm>
        </p:spPr>
        <p:txBody>
          <a:bodyPr/>
          <a:lstStyle/>
          <a:p>
            <a:r>
              <a:rPr lang="en-US" dirty="0"/>
              <a:t>Transit investment prioritization framework</a:t>
            </a:r>
          </a:p>
        </p:txBody>
      </p:sp>
      <p:graphicFrame>
        <p:nvGraphicFramePr>
          <p:cNvPr id="4" name="Content Placeholder 3">
            <a:extLst>
              <a:ext uri="{FF2B5EF4-FFF2-40B4-BE49-F238E27FC236}">
                <a16:creationId xmlns:a16="http://schemas.microsoft.com/office/drawing/2014/main" id="{74ADA9A7-5F4A-8D43-AC16-55C697E0ABF1}"/>
              </a:ext>
            </a:extLst>
          </p:cNvPr>
          <p:cNvGraphicFramePr>
            <a:graphicFrameLocks noGrp="1"/>
          </p:cNvGraphicFramePr>
          <p:nvPr>
            <p:ph idx="1"/>
            <p:extLst>
              <p:ext uri="{D42A27DB-BD31-4B8C-83A1-F6EECF244321}">
                <p14:modId xmlns:p14="http://schemas.microsoft.com/office/powerpoint/2010/main" val="1560122618"/>
              </p:ext>
            </p:extLst>
          </p:nvPr>
        </p:nvGraphicFramePr>
        <p:xfrm>
          <a:off x="358138" y="1490594"/>
          <a:ext cx="11475723" cy="5095834"/>
        </p:xfrm>
        <a:graphic>
          <a:graphicData uri="http://schemas.openxmlformats.org/drawingml/2006/table">
            <a:tbl>
              <a:tblPr firstRow="1" bandRow="1">
                <a:tableStyleId>{5C22544A-7EE6-4342-B048-85BDC9FD1C3A}</a:tableStyleId>
              </a:tblPr>
              <a:tblGrid>
                <a:gridCol w="3246506">
                  <a:extLst>
                    <a:ext uri="{9D8B030D-6E8A-4147-A177-3AD203B41FA5}">
                      <a16:colId xmlns:a16="http://schemas.microsoft.com/office/drawing/2014/main" val="2258284969"/>
                    </a:ext>
                  </a:extLst>
                </a:gridCol>
                <a:gridCol w="2742816">
                  <a:extLst>
                    <a:ext uri="{9D8B030D-6E8A-4147-A177-3AD203B41FA5}">
                      <a16:colId xmlns:a16="http://schemas.microsoft.com/office/drawing/2014/main" val="1960666155"/>
                    </a:ext>
                  </a:extLst>
                </a:gridCol>
                <a:gridCol w="2788920">
                  <a:extLst>
                    <a:ext uri="{9D8B030D-6E8A-4147-A177-3AD203B41FA5}">
                      <a16:colId xmlns:a16="http://schemas.microsoft.com/office/drawing/2014/main" val="192608276"/>
                    </a:ext>
                  </a:extLst>
                </a:gridCol>
                <a:gridCol w="2697481">
                  <a:extLst>
                    <a:ext uri="{9D8B030D-6E8A-4147-A177-3AD203B41FA5}">
                      <a16:colId xmlns:a16="http://schemas.microsoft.com/office/drawing/2014/main" val="155681712"/>
                    </a:ext>
                  </a:extLst>
                </a:gridCol>
              </a:tblGrid>
              <a:tr h="570923">
                <a:tc>
                  <a:txBody>
                    <a:bodyPr/>
                    <a:lstStyle/>
                    <a:p>
                      <a:r>
                        <a:rPr lang="en-US" sz="2800" b="0" dirty="0"/>
                        <a:t>Target Market</a:t>
                      </a:r>
                    </a:p>
                  </a:txBody>
                  <a:tcPr/>
                </a:tc>
                <a:tc>
                  <a:txBody>
                    <a:bodyPr/>
                    <a:lstStyle/>
                    <a:p>
                      <a:r>
                        <a:rPr lang="en-US" sz="2800" b="0" dirty="0"/>
                        <a:t>Goal</a:t>
                      </a:r>
                    </a:p>
                  </a:txBody>
                  <a:tcPr/>
                </a:tc>
                <a:tc>
                  <a:txBody>
                    <a:bodyPr/>
                    <a:lstStyle/>
                    <a:p>
                      <a:r>
                        <a:rPr lang="en-US" sz="2800" b="0" dirty="0"/>
                        <a:t>Planning considerations</a:t>
                      </a:r>
                    </a:p>
                  </a:txBody>
                  <a:tcPr/>
                </a:tc>
                <a:tc>
                  <a:txBody>
                    <a:bodyPr/>
                    <a:lstStyle/>
                    <a:p>
                      <a:r>
                        <a:rPr lang="en-US" sz="2800" b="0" dirty="0"/>
                        <a:t>Risks</a:t>
                      </a:r>
                    </a:p>
                  </a:txBody>
                  <a:tcPr/>
                </a:tc>
                <a:extLst>
                  <a:ext uri="{0D108BD9-81ED-4DB2-BD59-A6C34878D82A}">
                    <a16:rowId xmlns:a16="http://schemas.microsoft.com/office/drawing/2014/main" val="2152772910"/>
                  </a:ext>
                </a:extLst>
              </a:tr>
              <a:tr h="985428">
                <a:tc>
                  <a:txBody>
                    <a:bodyPr/>
                    <a:lstStyle/>
                    <a:p>
                      <a:r>
                        <a:rPr lang="en-US" sz="2800" b="1" dirty="0"/>
                        <a:t>Existing customers</a:t>
                      </a:r>
                      <a:br>
                        <a:rPr lang="en-US" sz="2800" b="1" dirty="0"/>
                      </a:br>
                      <a:r>
                        <a:rPr lang="en-US" sz="2800" b="1" dirty="0"/>
                        <a:t>(reliability)</a:t>
                      </a:r>
                    </a:p>
                  </a:txBody>
                  <a:tcPr>
                    <a:solidFill>
                      <a:srgbClr val="92D050"/>
                    </a:solidFill>
                  </a:tcPr>
                </a:tc>
                <a:tc>
                  <a:txBody>
                    <a:bodyPr/>
                    <a:lstStyle/>
                    <a:p>
                      <a:r>
                        <a:rPr lang="en-US" sz="2800" b="0" dirty="0"/>
                        <a:t>Meet obligations; sustain system</a:t>
                      </a:r>
                    </a:p>
                  </a:txBody>
                  <a:tcPr>
                    <a:solidFill>
                      <a:srgbClr val="92D050"/>
                    </a:solidFill>
                  </a:tcPr>
                </a:tc>
                <a:tc>
                  <a:txBody>
                    <a:bodyPr/>
                    <a:lstStyle/>
                    <a:p>
                      <a:r>
                        <a:rPr lang="en-US" sz="2800" b="0" dirty="0"/>
                        <a:t>Engineering</a:t>
                      </a:r>
                    </a:p>
                  </a:txBody>
                  <a:tcPr>
                    <a:solidFill>
                      <a:srgbClr val="92D050"/>
                    </a:solidFill>
                  </a:tcPr>
                </a:tc>
                <a:tc>
                  <a:txBody>
                    <a:bodyPr/>
                    <a:lstStyle/>
                    <a:p>
                      <a:r>
                        <a:rPr lang="en-US" sz="2800" b="0" dirty="0"/>
                        <a:t>Project</a:t>
                      </a:r>
                      <a:r>
                        <a:rPr lang="en-US" sz="2800" b="0" baseline="0" dirty="0"/>
                        <a:t> design and</a:t>
                      </a:r>
                      <a:r>
                        <a:rPr lang="en-US" sz="2800" b="0" dirty="0"/>
                        <a:t> management</a:t>
                      </a:r>
                    </a:p>
                  </a:txBody>
                  <a:tcPr>
                    <a:solidFill>
                      <a:srgbClr val="92D050"/>
                    </a:solidFill>
                  </a:tcPr>
                </a:tc>
                <a:extLst>
                  <a:ext uri="{0D108BD9-81ED-4DB2-BD59-A6C34878D82A}">
                    <a16:rowId xmlns:a16="http://schemas.microsoft.com/office/drawing/2014/main" val="469549649"/>
                  </a:ext>
                </a:extLst>
              </a:tr>
              <a:tr h="985428">
                <a:tc>
                  <a:txBody>
                    <a:bodyPr/>
                    <a:lstStyle/>
                    <a:p>
                      <a:r>
                        <a:rPr lang="en-US" sz="2800" b="1" dirty="0"/>
                        <a:t>Existing</a:t>
                      </a:r>
                      <a:r>
                        <a:rPr lang="en-US" sz="2800" b="1" baseline="0" dirty="0"/>
                        <a:t> commuters</a:t>
                      </a:r>
                    </a:p>
                    <a:p>
                      <a:r>
                        <a:rPr lang="en-US" sz="2800" b="1" baseline="0" dirty="0"/>
                        <a:t>(mode shift)</a:t>
                      </a:r>
                      <a:endParaRPr lang="en-US" sz="2800" b="1" dirty="0"/>
                    </a:p>
                  </a:txBody>
                  <a:tcPr>
                    <a:solidFill>
                      <a:srgbClr val="FFC000"/>
                    </a:solidFill>
                  </a:tcPr>
                </a:tc>
                <a:tc>
                  <a:txBody>
                    <a:bodyPr/>
                    <a:lstStyle/>
                    <a:p>
                      <a:r>
                        <a:rPr lang="en-US" sz="2800" b="0" dirty="0"/>
                        <a:t>Reduce congestion; reduce GHG</a:t>
                      </a:r>
                    </a:p>
                  </a:txBody>
                  <a:tcPr>
                    <a:solidFill>
                      <a:srgbClr val="FFC000"/>
                    </a:solidFill>
                  </a:tcPr>
                </a:tc>
                <a:tc>
                  <a:txBody>
                    <a:bodyPr/>
                    <a:lstStyle/>
                    <a:p>
                      <a:r>
                        <a:rPr lang="en-US" sz="2800" b="0" dirty="0"/>
                        <a:t>. . . + ridership predictions</a:t>
                      </a:r>
                    </a:p>
                  </a:txBody>
                  <a:tcPr>
                    <a:solidFill>
                      <a:srgbClr val="FFC000"/>
                    </a:solidFill>
                  </a:tcPr>
                </a:tc>
                <a:tc>
                  <a:txBody>
                    <a:bodyPr/>
                    <a:lstStyle/>
                    <a:p>
                      <a:r>
                        <a:rPr lang="en-US" sz="2800" b="0" dirty="0"/>
                        <a:t>. . .  + bad predictions</a:t>
                      </a:r>
                    </a:p>
                  </a:txBody>
                  <a:tcPr>
                    <a:solidFill>
                      <a:srgbClr val="FFC000"/>
                    </a:solidFill>
                  </a:tcPr>
                </a:tc>
                <a:extLst>
                  <a:ext uri="{0D108BD9-81ED-4DB2-BD59-A6C34878D82A}">
                    <a16:rowId xmlns:a16="http://schemas.microsoft.com/office/drawing/2014/main" val="1327875086"/>
                  </a:ext>
                </a:extLst>
              </a:tr>
              <a:tr h="1407754">
                <a:tc>
                  <a:txBody>
                    <a:bodyPr/>
                    <a:lstStyle/>
                    <a:p>
                      <a:r>
                        <a:rPr lang="en-US" sz="2800" b="1" dirty="0"/>
                        <a:t>New commuters</a:t>
                      </a:r>
                    </a:p>
                    <a:p>
                      <a:r>
                        <a:rPr lang="en-US" sz="2800" b="1"/>
                        <a:t>(</a:t>
                      </a:r>
                      <a:r>
                        <a:rPr lang="en-US" sz="2800" b="1" smtClean="0"/>
                        <a:t>development)</a:t>
                      </a:r>
                      <a:endParaRPr lang="en-US" sz="2800" b="1" dirty="0"/>
                    </a:p>
                  </a:txBody>
                  <a:tcPr>
                    <a:solidFill>
                      <a:srgbClr val="FF9498"/>
                    </a:solidFill>
                  </a:tcPr>
                </a:tc>
                <a:tc>
                  <a:txBody>
                    <a:bodyPr/>
                    <a:lstStyle/>
                    <a:p>
                      <a:r>
                        <a:rPr lang="en-US" sz="2800" b="0" dirty="0"/>
                        <a:t>Housing, economic development</a:t>
                      </a:r>
                    </a:p>
                  </a:txBody>
                  <a:tcPr>
                    <a:solidFill>
                      <a:srgbClr val="FF9498"/>
                    </a:solidFill>
                  </a:tcPr>
                </a:tc>
                <a:tc>
                  <a:txBody>
                    <a:bodyPr/>
                    <a:lstStyle/>
                    <a:p>
                      <a:r>
                        <a:rPr lang="en-US" sz="2800" b="0" dirty="0"/>
                        <a:t>. . . + partnership</a:t>
                      </a:r>
                      <a:r>
                        <a:rPr lang="en-US" sz="2800" b="0" baseline="0" dirty="0"/>
                        <a:t> plans </a:t>
                      </a:r>
                      <a:endParaRPr lang="en-US" sz="2800" b="0" dirty="0"/>
                    </a:p>
                  </a:txBody>
                  <a:tcPr>
                    <a:solidFill>
                      <a:srgbClr val="FF9498"/>
                    </a:solidFill>
                  </a:tcPr>
                </a:tc>
                <a:tc>
                  <a:txBody>
                    <a:bodyPr/>
                    <a:lstStyle/>
                    <a:p>
                      <a:r>
                        <a:rPr lang="en-US" sz="2800" b="0" dirty="0"/>
                        <a:t> .</a:t>
                      </a:r>
                      <a:r>
                        <a:rPr lang="en-US" sz="2800" b="0" baseline="0" dirty="0"/>
                        <a:t> . . + other partner failures</a:t>
                      </a:r>
                      <a:endParaRPr lang="en-US" sz="2800" b="0" dirty="0"/>
                    </a:p>
                  </a:txBody>
                  <a:tcPr>
                    <a:solidFill>
                      <a:srgbClr val="FF9498"/>
                    </a:solidFill>
                  </a:tcPr>
                </a:tc>
                <a:extLst>
                  <a:ext uri="{0D108BD9-81ED-4DB2-BD59-A6C34878D82A}">
                    <a16:rowId xmlns:a16="http://schemas.microsoft.com/office/drawing/2014/main" val="412269896"/>
                  </a:ext>
                </a:extLst>
              </a:tr>
            </a:tbl>
          </a:graphicData>
        </a:graphic>
      </p:graphicFrame>
    </p:spTree>
    <p:extLst>
      <p:ext uri="{BB962C8B-B14F-4D97-AF65-F5344CB8AC3E}">
        <p14:creationId xmlns:p14="http://schemas.microsoft.com/office/powerpoint/2010/main" val="1740332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D6C67-B089-C244-9882-9A5A95B5FDF9}"/>
              </a:ext>
            </a:extLst>
          </p:cNvPr>
          <p:cNvSpPr>
            <a:spLocks noGrp="1"/>
          </p:cNvSpPr>
          <p:nvPr>
            <p:ph type="title"/>
          </p:nvPr>
        </p:nvSpPr>
        <p:spPr/>
        <p:txBody>
          <a:bodyPr>
            <a:normAutofit/>
          </a:bodyPr>
          <a:lstStyle/>
          <a:p>
            <a:r>
              <a:rPr lang="en-US" dirty="0"/>
              <a:t>Line-by-line rail improvement plan</a:t>
            </a:r>
          </a:p>
        </p:txBody>
      </p:sp>
      <p:sp>
        <p:nvSpPr>
          <p:cNvPr id="3" name="Content Placeholder 2">
            <a:extLst>
              <a:ext uri="{FF2B5EF4-FFF2-40B4-BE49-F238E27FC236}">
                <a16:creationId xmlns:a16="http://schemas.microsoft.com/office/drawing/2014/main" id="{EF7F63DF-9EA9-9F49-BBDC-A53F4DF9D947}"/>
              </a:ext>
            </a:extLst>
          </p:cNvPr>
          <p:cNvSpPr>
            <a:spLocks noGrp="1"/>
          </p:cNvSpPr>
          <p:nvPr>
            <p:ph idx="1"/>
          </p:nvPr>
        </p:nvSpPr>
        <p:spPr/>
        <p:txBody>
          <a:bodyPr/>
          <a:lstStyle/>
          <a:p>
            <a:r>
              <a:rPr lang="en-US" dirty="0"/>
              <a:t>Address reliability and bottlenecks first – signals, tracks, train control</a:t>
            </a:r>
            <a:endParaRPr lang="en-US" baseline="0" dirty="0"/>
          </a:p>
          <a:p>
            <a:r>
              <a:rPr lang="en-US" dirty="0"/>
              <a:t>Select mode-shift investments based on lowest cost per new rider </a:t>
            </a:r>
            <a:r>
              <a:rPr lang="en-US"/>
              <a:t>(expect will </a:t>
            </a:r>
            <a:r>
              <a:rPr lang="en-US" dirty="0"/>
              <a:t>be at rush hour, so reducing congestion)</a:t>
            </a:r>
          </a:p>
          <a:p>
            <a:r>
              <a:rPr lang="en-US" dirty="0"/>
              <a:t>Prioritize reliability and mode-shift before development vision</a:t>
            </a:r>
          </a:p>
        </p:txBody>
      </p:sp>
    </p:spTree>
    <p:extLst>
      <p:ext uri="{BB962C8B-B14F-4D97-AF65-F5344CB8AC3E}">
        <p14:creationId xmlns:p14="http://schemas.microsoft.com/office/powerpoint/2010/main" val="208212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331E9-9074-2247-840E-6E97BED573E3}"/>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63CBAA7-EB49-9843-BF1E-EFA2EECBCB17}"/>
              </a:ext>
            </a:extLst>
          </p:cNvPr>
          <p:cNvSpPr>
            <a:spLocks noGrp="1"/>
          </p:cNvSpPr>
          <p:nvPr>
            <p:ph idx="1"/>
          </p:nvPr>
        </p:nvSpPr>
        <p:spPr/>
        <p:txBody>
          <a:bodyPr/>
          <a:lstStyle/>
          <a:p>
            <a:r>
              <a:rPr lang="en-US" dirty="0"/>
              <a:t>More operational funding for MBTA</a:t>
            </a:r>
          </a:p>
          <a:p>
            <a:r>
              <a:rPr lang="en-US" dirty="0"/>
              <a:t>Line-by-line rail improvement plan</a:t>
            </a:r>
          </a:p>
          <a:p>
            <a:r>
              <a:rPr lang="en-US" dirty="0"/>
              <a:t>Next: Worcester and Fitchburg line solutions</a:t>
            </a:r>
          </a:p>
        </p:txBody>
      </p:sp>
    </p:spTree>
    <p:extLst>
      <p:ext uri="{BB962C8B-B14F-4D97-AF65-F5344CB8AC3E}">
        <p14:creationId xmlns:p14="http://schemas.microsoft.com/office/powerpoint/2010/main" val="4056765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2A6F7-26F4-9E44-BD1F-911047B44681}"/>
              </a:ext>
            </a:extLst>
          </p:cNvPr>
          <p:cNvSpPr>
            <a:spLocks noGrp="1"/>
          </p:cNvSpPr>
          <p:nvPr>
            <p:ph type="title"/>
          </p:nvPr>
        </p:nvSpPr>
        <p:spPr>
          <a:xfrm>
            <a:off x="817241" y="104584"/>
            <a:ext cx="10956403" cy="1325563"/>
          </a:xfrm>
        </p:spPr>
        <p:txBody>
          <a:bodyPr>
            <a:normAutofit/>
          </a:bodyPr>
          <a:lstStyle/>
          <a:p>
            <a:pPr rtl="0" eaLnBrk="1" latinLnBrk="0" hangingPunct="1"/>
            <a:r>
              <a:rPr lang="en-US" dirty="0"/>
              <a:t>MBTA capital spending is up dramatically, but operating expenses have been held down.</a:t>
            </a:r>
            <a:endParaRPr lang="en-US" sz="4400" dirty="0">
              <a:effectLst/>
            </a:endParaRPr>
          </a:p>
        </p:txBody>
      </p:sp>
      <p:sp>
        <p:nvSpPr>
          <p:cNvPr id="11" name="TextBox 10">
            <a:extLst>
              <a:ext uri="{FF2B5EF4-FFF2-40B4-BE49-F238E27FC236}">
                <a16:creationId xmlns:a16="http://schemas.microsoft.com/office/drawing/2014/main" id="{9F4892F8-CAB0-9A4B-A42B-F56B0BC36102}"/>
              </a:ext>
            </a:extLst>
          </p:cNvPr>
          <p:cNvSpPr txBox="1"/>
          <p:nvPr/>
        </p:nvSpPr>
        <p:spPr>
          <a:xfrm flipH="1">
            <a:off x="1655443" y="6289438"/>
            <a:ext cx="9784081" cy="369332"/>
          </a:xfrm>
          <a:prstGeom prst="rect">
            <a:avLst/>
          </a:prstGeom>
          <a:noFill/>
        </p:spPr>
        <p:txBody>
          <a:bodyPr wrap="square" rtlCol="0">
            <a:spAutoFit/>
          </a:bodyPr>
          <a:lstStyle/>
          <a:p>
            <a:r>
              <a:rPr lang="en-US" dirty="0"/>
              <a:t>Sources: Audited Financial Statements; MBTA Board Presentation, April 8, 2019;</a:t>
            </a:r>
          </a:p>
        </p:txBody>
      </p:sp>
      <p:pic>
        <p:nvPicPr>
          <p:cNvPr id="6" name="Content Placeholder 5" descr="A picture containing screenshot&#10;&#10;Description automatically generated">
            <a:extLst>
              <a:ext uri="{FF2B5EF4-FFF2-40B4-BE49-F238E27FC236}">
                <a16:creationId xmlns:a16="http://schemas.microsoft.com/office/drawing/2014/main" id="{BF835777-C5E9-D747-9694-0729EB62B968}"/>
              </a:ext>
            </a:extLst>
          </p:cNvPr>
          <p:cNvPicPr>
            <a:picLocks noGrp="1" noChangeAspect="1"/>
          </p:cNvPicPr>
          <p:nvPr>
            <p:ph idx="1"/>
          </p:nvPr>
        </p:nvPicPr>
        <p:blipFill>
          <a:blip r:embed="rId3"/>
          <a:stretch>
            <a:fillRect/>
          </a:stretch>
        </p:blipFill>
        <p:spPr>
          <a:xfrm>
            <a:off x="6295443" y="1789092"/>
            <a:ext cx="4579526" cy="3782457"/>
          </a:xfrm>
        </p:spPr>
      </p:pic>
      <p:graphicFrame>
        <p:nvGraphicFramePr>
          <p:cNvPr id="8" name="Chart 7">
            <a:extLst>
              <a:ext uri="{FF2B5EF4-FFF2-40B4-BE49-F238E27FC236}">
                <a16:creationId xmlns:a16="http://schemas.microsoft.com/office/drawing/2014/main" id="{82FCC416-DBC7-1840-9EFE-D9DC82C19C0E}"/>
              </a:ext>
            </a:extLst>
          </p:cNvPr>
          <p:cNvGraphicFramePr/>
          <p:nvPr>
            <p:extLst>
              <p:ext uri="{D42A27DB-BD31-4B8C-83A1-F6EECF244321}">
                <p14:modId xmlns:p14="http://schemas.microsoft.com/office/powerpoint/2010/main" val="3615132877"/>
              </p:ext>
            </p:extLst>
          </p:nvPr>
        </p:nvGraphicFramePr>
        <p:xfrm>
          <a:off x="944879" y="1789092"/>
          <a:ext cx="4249098" cy="398053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59041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331E9-9074-2247-840E-6E97BED573E3}"/>
              </a:ext>
            </a:extLst>
          </p:cNvPr>
          <p:cNvSpPr>
            <a:spLocks noGrp="1"/>
          </p:cNvSpPr>
          <p:nvPr>
            <p:ph type="title"/>
          </p:nvPr>
        </p:nvSpPr>
        <p:spPr/>
        <p:txBody>
          <a:bodyPr/>
          <a:lstStyle/>
          <a:p>
            <a:r>
              <a:rPr lang="en-US" dirty="0"/>
              <a:t>Bigger picture: For GHG reduction, need to electrify private vehicles</a:t>
            </a:r>
          </a:p>
        </p:txBody>
      </p:sp>
      <p:graphicFrame>
        <p:nvGraphicFramePr>
          <p:cNvPr id="4" name="Content Placeholder 3">
            <a:extLst>
              <a:ext uri="{FF2B5EF4-FFF2-40B4-BE49-F238E27FC236}">
                <a16:creationId xmlns:a16="http://schemas.microsoft.com/office/drawing/2014/main" id="{F4F613CD-BBE2-0C41-963E-1E152B104749}"/>
              </a:ext>
            </a:extLst>
          </p:cNvPr>
          <p:cNvGraphicFramePr>
            <a:graphicFrameLocks noGrp="1"/>
          </p:cNvGraphicFramePr>
          <p:nvPr>
            <p:ph idx="1"/>
            <p:extLst>
              <p:ext uri="{D42A27DB-BD31-4B8C-83A1-F6EECF244321}">
                <p14:modId xmlns:p14="http://schemas.microsoft.com/office/powerpoint/2010/main" val="356240368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EB3FCA37-0407-604E-B559-8D94C1B74D92}"/>
              </a:ext>
            </a:extLst>
          </p:cNvPr>
          <p:cNvSpPr txBox="1"/>
          <p:nvPr/>
        </p:nvSpPr>
        <p:spPr>
          <a:xfrm>
            <a:off x="1219201" y="6225842"/>
            <a:ext cx="6186117" cy="369332"/>
          </a:xfrm>
          <a:prstGeom prst="rect">
            <a:avLst/>
          </a:prstGeom>
          <a:noFill/>
        </p:spPr>
        <p:txBody>
          <a:bodyPr wrap="none" rtlCol="0">
            <a:spAutoFit/>
          </a:bodyPr>
          <a:lstStyle/>
          <a:p>
            <a:r>
              <a:rPr lang="en-US" dirty="0"/>
              <a:t>Source: https://</a:t>
            </a:r>
            <a:r>
              <a:rPr lang="en-US" dirty="0" err="1"/>
              <a:t>willbrownsberger.com</a:t>
            </a:r>
            <a:r>
              <a:rPr lang="en-US" dirty="0"/>
              <a:t>/transit-energy-efficiency/</a:t>
            </a:r>
          </a:p>
        </p:txBody>
      </p:sp>
    </p:spTree>
    <p:extLst>
      <p:ext uri="{BB962C8B-B14F-4D97-AF65-F5344CB8AC3E}">
        <p14:creationId xmlns:p14="http://schemas.microsoft.com/office/powerpoint/2010/main" val="3506555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2268A-A204-4349-BE16-C6CB2582B129}"/>
              </a:ext>
            </a:extLst>
          </p:cNvPr>
          <p:cNvSpPr>
            <a:spLocks noGrp="1"/>
          </p:cNvSpPr>
          <p:nvPr>
            <p:ph type="title"/>
          </p:nvPr>
        </p:nvSpPr>
        <p:spPr>
          <a:xfrm>
            <a:off x="3505200" y="3227430"/>
            <a:ext cx="9942095" cy="773864"/>
          </a:xfrm>
        </p:spPr>
        <p:txBody>
          <a:bodyPr>
            <a:normAutofit/>
          </a:bodyPr>
          <a:lstStyle/>
          <a:p>
            <a:r>
              <a:rPr lang="en-US" dirty="0"/>
              <a:t>Additional Materials</a:t>
            </a:r>
          </a:p>
        </p:txBody>
      </p:sp>
    </p:spTree>
    <p:extLst>
      <p:ext uri="{BB962C8B-B14F-4D97-AF65-F5344CB8AC3E}">
        <p14:creationId xmlns:p14="http://schemas.microsoft.com/office/powerpoint/2010/main" val="1278115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CB755-6F4A-104A-B5BF-618CAFC47216}"/>
              </a:ext>
            </a:extLst>
          </p:cNvPr>
          <p:cNvSpPr>
            <a:spLocks noGrp="1"/>
          </p:cNvSpPr>
          <p:nvPr>
            <p:ph type="title"/>
          </p:nvPr>
        </p:nvSpPr>
        <p:spPr/>
        <p:txBody>
          <a:bodyPr/>
          <a:lstStyle/>
          <a:p>
            <a:r>
              <a:rPr lang="en-US" dirty="0"/>
              <a:t>Limited</a:t>
            </a:r>
            <a:r>
              <a:rPr lang="en-US" baseline="0" dirty="0"/>
              <a:t> </a:t>
            </a:r>
            <a:r>
              <a:rPr lang="en-US" dirty="0"/>
              <a:t>Capital Planning Capacity</a:t>
            </a:r>
          </a:p>
        </p:txBody>
      </p:sp>
      <p:sp>
        <p:nvSpPr>
          <p:cNvPr id="3" name="Content Placeholder 2">
            <a:extLst>
              <a:ext uri="{FF2B5EF4-FFF2-40B4-BE49-F238E27FC236}">
                <a16:creationId xmlns:a16="http://schemas.microsoft.com/office/drawing/2014/main" id="{4E70ED63-4172-8A4B-80D4-41B488E6ABBF}"/>
              </a:ext>
            </a:extLst>
          </p:cNvPr>
          <p:cNvSpPr>
            <a:spLocks noGrp="1"/>
          </p:cNvSpPr>
          <p:nvPr>
            <p:ph idx="1"/>
          </p:nvPr>
        </p:nvSpPr>
        <p:spPr/>
        <p:txBody>
          <a:bodyPr>
            <a:normAutofit/>
          </a:bodyPr>
          <a:lstStyle/>
          <a:p>
            <a:pPr marL="0" indent="0">
              <a:buNone/>
            </a:pPr>
            <a:r>
              <a:rPr lang="en-US" i="1" dirty="0"/>
              <a:t>[T]</a:t>
            </a:r>
            <a:r>
              <a:rPr lang="en-US" sz="2800" i="1" kern="1200" dirty="0">
                <a:solidFill>
                  <a:schemeClr val="tx1"/>
                </a:solidFill>
                <a:effectLst/>
              </a:rPr>
              <a:t>here is no question, current leadership is struggling to understand how they will deliver the accelerated Capital Program, keep legacy system assets fully functional, in addition to carrying out normal day-to-day [preventative </a:t>
            </a:r>
            <a:r>
              <a:rPr lang="en-US" i="1" dirty="0"/>
              <a:t>m</a:t>
            </a:r>
            <a:r>
              <a:rPr lang="en-US" sz="2800" i="1" kern="1200" dirty="0">
                <a:solidFill>
                  <a:schemeClr val="tx1"/>
                </a:solidFill>
                <a:effectLst/>
              </a:rPr>
              <a:t>aintenance </a:t>
            </a:r>
            <a:r>
              <a:rPr lang="en-US" i="1" dirty="0"/>
              <a:t>i</a:t>
            </a:r>
            <a:r>
              <a:rPr lang="en-US" sz="2800" i="1" kern="1200" dirty="0">
                <a:solidFill>
                  <a:schemeClr val="tx1"/>
                </a:solidFill>
                <a:effectLst/>
              </a:rPr>
              <a:t>nspections], given the current state of the Authority.</a:t>
            </a:r>
            <a:endParaRPr lang="en-US" i="1" dirty="0"/>
          </a:p>
          <a:p>
            <a:pPr marL="0" indent="0">
              <a:buNone/>
            </a:pPr>
            <a:endParaRPr lang="en-US" dirty="0"/>
          </a:p>
          <a:p>
            <a:pPr marL="0" indent="0">
              <a:buNone/>
            </a:pPr>
            <a:r>
              <a:rPr lang="en-US" dirty="0"/>
              <a:t>Safety Review Panel, Final Report, December 9, 2019</a:t>
            </a:r>
          </a:p>
          <a:p>
            <a:pPr marL="0" indent="0">
              <a:buNone/>
            </a:pPr>
            <a:r>
              <a:rPr lang="en-US" sz="1100" i="1" dirty="0"/>
              <a:t>https://</a:t>
            </a:r>
            <a:r>
              <a:rPr lang="en-US" sz="1100" i="1" dirty="0" err="1"/>
              <a:t>cdn.mbta.com</a:t>
            </a:r>
            <a:r>
              <a:rPr lang="en-US" sz="1100" i="1" dirty="0"/>
              <a:t>/sites/default/files/2019-12/2019-12-09-fmcb-B-safety-review-panel-final-report-accessible.pdf</a:t>
            </a:r>
          </a:p>
        </p:txBody>
      </p:sp>
    </p:spTree>
    <p:extLst>
      <p:ext uri="{BB962C8B-B14F-4D97-AF65-F5344CB8AC3E}">
        <p14:creationId xmlns:p14="http://schemas.microsoft.com/office/powerpoint/2010/main" val="324262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2268A-A204-4349-BE16-C6CB2582B129}"/>
              </a:ext>
            </a:extLst>
          </p:cNvPr>
          <p:cNvSpPr>
            <a:spLocks noGrp="1"/>
          </p:cNvSpPr>
          <p:nvPr>
            <p:ph type="title"/>
          </p:nvPr>
        </p:nvSpPr>
        <p:spPr>
          <a:xfrm>
            <a:off x="838200" y="365126"/>
            <a:ext cx="9942095" cy="773864"/>
          </a:xfrm>
        </p:spPr>
        <p:txBody>
          <a:bodyPr>
            <a:normAutofit/>
          </a:bodyPr>
          <a:lstStyle/>
          <a:p>
            <a:r>
              <a:rPr lang="en-US" dirty="0"/>
              <a:t>Policy changes to build capital capacity</a:t>
            </a:r>
          </a:p>
        </p:txBody>
      </p:sp>
      <p:sp>
        <p:nvSpPr>
          <p:cNvPr id="3" name="Content Placeholder 2">
            <a:extLst>
              <a:ext uri="{FF2B5EF4-FFF2-40B4-BE49-F238E27FC236}">
                <a16:creationId xmlns:a16="http://schemas.microsoft.com/office/drawing/2014/main" id="{56215BCE-6B68-9945-8C18-343575D86F57}"/>
              </a:ext>
            </a:extLst>
          </p:cNvPr>
          <p:cNvSpPr>
            <a:spLocks noGrp="1"/>
          </p:cNvSpPr>
          <p:nvPr>
            <p:ph idx="1"/>
          </p:nvPr>
        </p:nvSpPr>
        <p:spPr/>
        <p:txBody>
          <a:bodyPr/>
          <a:lstStyle/>
          <a:p>
            <a:r>
              <a:rPr lang="en-US" dirty="0"/>
              <a:t>Personnel Flexibility measures</a:t>
            </a:r>
          </a:p>
          <a:p>
            <a:pPr lvl="1"/>
            <a:r>
              <a:rPr lang="en-US" dirty="0"/>
              <a:t>Salary policy</a:t>
            </a:r>
          </a:p>
          <a:p>
            <a:pPr lvl="1"/>
            <a:r>
              <a:rPr lang="en-US" dirty="0"/>
              <a:t>Availability of capital funds for design work</a:t>
            </a:r>
          </a:p>
          <a:p>
            <a:pPr lvl="1"/>
            <a:r>
              <a:rPr lang="en-US" dirty="0"/>
              <a:t>. . .</a:t>
            </a:r>
          </a:p>
          <a:p>
            <a:r>
              <a:rPr lang="en-US" dirty="0"/>
              <a:t>Public private partnerships</a:t>
            </a:r>
          </a:p>
          <a:p>
            <a:pPr lvl="1"/>
            <a:r>
              <a:rPr lang="en-US" dirty="0"/>
              <a:t>Not anti-union</a:t>
            </a:r>
          </a:p>
          <a:p>
            <a:pPr lvl="1"/>
            <a:r>
              <a:rPr lang="en-US" dirty="0"/>
              <a:t>Attract broad consortia to bid for projects defined at high level</a:t>
            </a:r>
          </a:p>
          <a:p>
            <a:pPr marL="457200" lvl="1" indent="0">
              <a:buNone/>
            </a:pPr>
            <a:endParaRPr lang="en-US" dirty="0"/>
          </a:p>
        </p:txBody>
      </p:sp>
    </p:spTree>
    <p:extLst>
      <p:ext uri="{BB962C8B-B14F-4D97-AF65-F5344CB8AC3E}">
        <p14:creationId xmlns:p14="http://schemas.microsoft.com/office/powerpoint/2010/main" val="1511308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2268A-A204-4349-BE16-C6CB2582B129}"/>
              </a:ext>
            </a:extLst>
          </p:cNvPr>
          <p:cNvSpPr>
            <a:spLocks noGrp="1"/>
          </p:cNvSpPr>
          <p:nvPr>
            <p:ph type="title"/>
          </p:nvPr>
        </p:nvSpPr>
        <p:spPr>
          <a:xfrm>
            <a:off x="838200" y="365126"/>
            <a:ext cx="9942095" cy="773864"/>
          </a:xfrm>
        </p:spPr>
        <p:txBody>
          <a:bodyPr>
            <a:normAutofit/>
          </a:bodyPr>
          <a:lstStyle/>
          <a:p>
            <a:r>
              <a:rPr lang="en-US" dirty="0"/>
              <a:t> Other issues</a:t>
            </a:r>
          </a:p>
        </p:txBody>
      </p:sp>
      <p:sp>
        <p:nvSpPr>
          <p:cNvPr id="3" name="Content Placeholder 2">
            <a:extLst>
              <a:ext uri="{FF2B5EF4-FFF2-40B4-BE49-F238E27FC236}">
                <a16:creationId xmlns:a16="http://schemas.microsoft.com/office/drawing/2014/main" id="{56215BCE-6B68-9945-8C18-343575D86F57}"/>
              </a:ext>
            </a:extLst>
          </p:cNvPr>
          <p:cNvSpPr>
            <a:spLocks noGrp="1"/>
          </p:cNvSpPr>
          <p:nvPr>
            <p:ph idx="1"/>
          </p:nvPr>
        </p:nvSpPr>
        <p:spPr/>
        <p:txBody>
          <a:bodyPr/>
          <a:lstStyle/>
          <a:p>
            <a:r>
              <a:rPr lang="en-US" dirty="0"/>
              <a:t>Congestion pricing – create design commission</a:t>
            </a:r>
          </a:p>
          <a:p>
            <a:r>
              <a:rPr lang="en-US" dirty="0"/>
              <a:t>Bus lanes and signal priority – MBTA/municipal partnerships</a:t>
            </a:r>
          </a:p>
          <a:p>
            <a:r>
              <a:rPr lang="en-US" dirty="0"/>
              <a:t>Bicycle and pedestrian safety – pending legislation</a:t>
            </a:r>
          </a:p>
          <a:p>
            <a:r>
              <a:rPr lang="en-US" dirty="0"/>
              <a:t>Car free urban areas – local planning decisions</a:t>
            </a:r>
          </a:p>
          <a:p>
            <a:pPr marL="457200" lvl="1" indent="0">
              <a:buNone/>
            </a:pPr>
            <a:endParaRPr lang="en-US" dirty="0"/>
          </a:p>
        </p:txBody>
      </p:sp>
    </p:spTree>
    <p:extLst>
      <p:ext uri="{BB962C8B-B14F-4D97-AF65-F5344CB8AC3E}">
        <p14:creationId xmlns:p14="http://schemas.microsoft.com/office/powerpoint/2010/main" val="2985674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57D1857-C8E7-1C40-8641-756C3484FF23}"/>
              </a:ext>
            </a:extLst>
          </p:cNvPr>
          <p:cNvSpPr>
            <a:spLocks noGrp="1"/>
          </p:cNvSpPr>
          <p:nvPr>
            <p:ph type="title"/>
          </p:nvPr>
        </p:nvSpPr>
        <p:spPr>
          <a:xfrm>
            <a:off x="1864895" y="292387"/>
            <a:ext cx="10515600" cy="1325563"/>
          </a:xfrm>
        </p:spPr>
        <p:txBody>
          <a:bodyPr/>
          <a:lstStyle/>
          <a:p>
            <a:r>
              <a:rPr lang="en-US" dirty="0"/>
              <a:t>Regional</a:t>
            </a:r>
            <a:r>
              <a:rPr lang="en-US" baseline="0" dirty="0"/>
              <a:t> rail – numbers</a:t>
            </a:r>
            <a:endParaRPr lang="en-US" dirty="0"/>
          </a:p>
        </p:txBody>
      </p:sp>
      <p:pic>
        <p:nvPicPr>
          <p:cNvPr id="5" name="Picture 4" descr="A screenshot of a cell phone&#10;&#10;Description automatically generated">
            <a:extLst>
              <a:ext uri="{FF2B5EF4-FFF2-40B4-BE49-F238E27FC236}">
                <a16:creationId xmlns:a16="http://schemas.microsoft.com/office/drawing/2014/main" id="{C400FB1F-ECAB-734E-B40E-3DA0267B3C88}"/>
              </a:ext>
            </a:extLst>
          </p:cNvPr>
          <p:cNvPicPr>
            <a:picLocks noChangeAspect="1"/>
          </p:cNvPicPr>
          <p:nvPr/>
        </p:nvPicPr>
        <p:blipFill>
          <a:blip r:embed="rId3"/>
          <a:stretch>
            <a:fillRect/>
          </a:stretch>
        </p:blipFill>
        <p:spPr>
          <a:xfrm>
            <a:off x="0" y="716"/>
            <a:ext cx="12192000" cy="6856567"/>
          </a:xfrm>
          <a:prstGeom prst="rect">
            <a:avLst/>
          </a:prstGeom>
        </p:spPr>
      </p:pic>
      <p:sp>
        <p:nvSpPr>
          <p:cNvPr id="6" name="TextBox 5">
            <a:extLst>
              <a:ext uri="{FF2B5EF4-FFF2-40B4-BE49-F238E27FC236}">
                <a16:creationId xmlns:a16="http://schemas.microsoft.com/office/drawing/2014/main" id="{5120F743-F889-7B44-9A8C-09FEB43F462B}"/>
              </a:ext>
            </a:extLst>
          </p:cNvPr>
          <p:cNvSpPr txBox="1"/>
          <p:nvPr/>
        </p:nvSpPr>
        <p:spPr>
          <a:xfrm>
            <a:off x="1290136" y="6380947"/>
            <a:ext cx="6797566" cy="369332"/>
          </a:xfrm>
          <a:prstGeom prst="rect">
            <a:avLst/>
          </a:prstGeom>
          <a:noFill/>
        </p:spPr>
        <p:txBody>
          <a:bodyPr wrap="none" rtlCol="0">
            <a:spAutoFit/>
          </a:bodyPr>
          <a:lstStyle/>
          <a:p>
            <a:r>
              <a:rPr lang="en-US" dirty="0">
                <a:solidFill>
                  <a:srgbClr val="00B050"/>
                </a:solidFill>
              </a:rPr>
              <a:t>Source: Rail Vision Advisory Committee Presentation, October 18, 2019</a:t>
            </a:r>
          </a:p>
        </p:txBody>
      </p:sp>
    </p:spTree>
    <p:extLst>
      <p:ext uri="{BB962C8B-B14F-4D97-AF65-F5344CB8AC3E}">
        <p14:creationId xmlns:p14="http://schemas.microsoft.com/office/powerpoint/2010/main" val="40847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22DC6-893A-3543-B56F-812C33977D57}"/>
              </a:ext>
            </a:extLst>
          </p:cNvPr>
          <p:cNvSpPr>
            <a:spLocks noGrp="1"/>
          </p:cNvSpPr>
          <p:nvPr>
            <p:ph type="title"/>
          </p:nvPr>
        </p:nvSpPr>
        <p:spPr>
          <a:xfrm>
            <a:off x="838200" y="365126"/>
            <a:ext cx="10515600" cy="998454"/>
          </a:xfrm>
        </p:spPr>
        <p:txBody>
          <a:bodyPr>
            <a:normAutofit/>
          </a:bodyPr>
          <a:lstStyle/>
          <a:p>
            <a:r>
              <a:rPr lang="en-US" dirty="0"/>
              <a:t>Can rail reduce congestion?</a:t>
            </a:r>
          </a:p>
        </p:txBody>
      </p:sp>
      <p:pic>
        <p:nvPicPr>
          <p:cNvPr id="5" name="Content Placeholder 4" descr="A screenshot of a cell phone&#10;&#10;Description automatically generated">
            <a:extLst>
              <a:ext uri="{FF2B5EF4-FFF2-40B4-BE49-F238E27FC236}">
                <a16:creationId xmlns:a16="http://schemas.microsoft.com/office/drawing/2014/main" id="{D7D5E18D-9361-C446-B097-A7091C12A315}"/>
              </a:ext>
            </a:extLst>
          </p:cNvPr>
          <p:cNvPicPr>
            <a:picLocks noGrp="1" noChangeAspect="1"/>
          </p:cNvPicPr>
          <p:nvPr>
            <p:ph idx="1"/>
          </p:nvPr>
        </p:nvPicPr>
        <p:blipFill>
          <a:blip r:embed="rId3"/>
          <a:stretch>
            <a:fillRect/>
          </a:stretch>
        </p:blipFill>
        <p:spPr>
          <a:xfrm>
            <a:off x="838200" y="1363580"/>
            <a:ext cx="10002684" cy="4864601"/>
          </a:xfrm>
        </p:spPr>
      </p:pic>
      <p:sp>
        <p:nvSpPr>
          <p:cNvPr id="6" name="TextBox 5">
            <a:extLst>
              <a:ext uri="{FF2B5EF4-FFF2-40B4-BE49-F238E27FC236}">
                <a16:creationId xmlns:a16="http://schemas.microsoft.com/office/drawing/2014/main" id="{C88988AA-8FE9-524C-BEC7-27782B756772}"/>
              </a:ext>
            </a:extLst>
          </p:cNvPr>
          <p:cNvSpPr txBox="1"/>
          <p:nvPr/>
        </p:nvSpPr>
        <p:spPr>
          <a:xfrm>
            <a:off x="1187116" y="6416842"/>
            <a:ext cx="4986622" cy="369332"/>
          </a:xfrm>
          <a:prstGeom prst="rect">
            <a:avLst/>
          </a:prstGeom>
          <a:noFill/>
        </p:spPr>
        <p:txBody>
          <a:bodyPr wrap="none" rtlCol="0">
            <a:spAutoFit/>
          </a:bodyPr>
          <a:lstStyle/>
          <a:p>
            <a:r>
              <a:rPr lang="en-US" dirty="0"/>
              <a:t>Source: Congestion in the Commonwealth, page 89</a:t>
            </a:r>
          </a:p>
        </p:txBody>
      </p:sp>
    </p:spTree>
    <p:extLst>
      <p:ext uri="{BB962C8B-B14F-4D97-AF65-F5344CB8AC3E}">
        <p14:creationId xmlns:p14="http://schemas.microsoft.com/office/powerpoint/2010/main" val="4212803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74F4-DDA6-C443-867C-135EFBDAE949}"/>
              </a:ext>
            </a:extLst>
          </p:cNvPr>
          <p:cNvSpPr>
            <a:spLocks noGrp="1"/>
          </p:cNvSpPr>
          <p:nvPr>
            <p:ph type="title"/>
          </p:nvPr>
        </p:nvSpPr>
        <p:spPr/>
        <p:txBody>
          <a:bodyPr/>
          <a:lstStyle/>
          <a:p>
            <a:r>
              <a:rPr lang="en-US" dirty="0"/>
              <a:t>Core Capacity</a:t>
            </a:r>
          </a:p>
        </p:txBody>
      </p:sp>
      <p:pic>
        <p:nvPicPr>
          <p:cNvPr id="5" name="Content Placeholder 4" descr="A group of people standing in front of a crowd&#10;&#10;Description automatically generated">
            <a:extLst>
              <a:ext uri="{FF2B5EF4-FFF2-40B4-BE49-F238E27FC236}">
                <a16:creationId xmlns:a16="http://schemas.microsoft.com/office/drawing/2014/main" id="{C0003E8A-1D3C-3E4E-801D-D183951CF77C}"/>
              </a:ext>
            </a:extLst>
          </p:cNvPr>
          <p:cNvPicPr>
            <a:picLocks noGrp="1" noChangeAspect="1"/>
          </p:cNvPicPr>
          <p:nvPr>
            <p:ph idx="1"/>
          </p:nvPr>
        </p:nvPicPr>
        <p:blipFill>
          <a:blip r:embed="rId3"/>
          <a:stretch>
            <a:fillRect/>
          </a:stretch>
        </p:blipFill>
        <p:spPr>
          <a:xfrm>
            <a:off x="838200" y="600792"/>
            <a:ext cx="10663989" cy="5271404"/>
          </a:xfrm>
        </p:spPr>
      </p:pic>
      <p:sp>
        <p:nvSpPr>
          <p:cNvPr id="6" name="TextBox 5">
            <a:extLst>
              <a:ext uri="{FF2B5EF4-FFF2-40B4-BE49-F238E27FC236}">
                <a16:creationId xmlns:a16="http://schemas.microsoft.com/office/drawing/2014/main" id="{6B33FB5B-3877-E34A-8384-BE2A71E4E8CC}"/>
              </a:ext>
            </a:extLst>
          </p:cNvPr>
          <p:cNvSpPr txBox="1"/>
          <p:nvPr/>
        </p:nvSpPr>
        <p:spPr>
          <a:xfrm>
            <a:off x="838200" y="6123543"/>
            <a:ext cx="10314234" cy="369332"/>
          </a:xfrm>
          <a:prstGeom prst="rect">
            <a:avLst/>
          </a:prstGeom>
          <a:noFill/>
        </p:spPr>
        <p:txBody>
          <a:bodyPr wrap="none" rtlCol="0">
            <a:spAutoFit/>
          </a:bodyPr>
          <a:lstStyle/>
          <a:p>
            <a:r>
              <a:rPr lang="en-US" dirty="0"/>
              <a:t>Source: https://</a:t>
            </a:r>
            <a:r>
              <a:rPr lang="en-US" dirty="0" err="1"/>
              <a:t>www.ctps.org</a:t>
            </a:r>
            <a:r>
              <a:rPr lang="en-US" dirty="0"/>
              <a:t>/data/calendar/pdfs/2017/MPO_0504_Report_Core_Capacity_Constraints.pdf</a:t>
            </a:r>
          </a:p>
        </p:txBody>
      </p:sp>
    </p:spTree>
    <p:extLst>
      <p:ext uri="{BB962C8B-B14F-4D97-AF65-F5344CB8AC3E}">
        <p14:creationId xmlns:p14="http://schemas.microsoft.com/office/powerpoint/2010/main" val="1905377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3B90B-4683-D64D-B01A-AB5A55C164D1}"/>
              </a:ext>
            </a:extLst>
          </p:cNvPr>
          <p:cNvSpPr>
            <a:spLocks noGrp="1"/>
          </p:cNvSpPr>
          <p:nvPr>
            <p:ph type="title"/>
          </p:nvPr>
        </p:nvSpPr>
        <p:spPr/>
        <p:txBody>
          <a:bodyPr/>
          <a:lstStyle/>
          <a:p>
            <a:r>
              <a:rPr lang="en-US" dirty="0"/>
              <a:t>Undermanagement of maintenance</a:t>
            </a:r>
          </a:p>
        </p:txBody>
      </p:sp>
      <p:sp>
        <p:nvSpPr>
          <p:cNvPr id="3" name="Content Placeholder 2">
            <a:extLst>
              <a:ext uri="{FF2B5EF4-FFF2-40B4-BE49-F238E27FC236}">
                <a16:creationId xmlns:a16="http://schemas.microsoft.com/office/drawing/2014/main" id="{B037FBD7-F48E-8347-8F98-AFB0D19950A3}"/>
              </a:ext>
            </a:extLst>
          </p:cNvPr>
          <p:cNvSpPr>
            <a:spLocks noGrp="1"/>
          </p:cNvSpPr>
          <p:nvPr>
            <p:ph idx="1"/>
          </p:nvPr>
        </p:nvSpPr>
        <p:spPr>
          <a:xfrm>
            <a:off x="1046749" y="1690688"/>
            <a:ext cx="7516528" cy="4176712"/>
          </a:xfrm>
        </p:spPr>
        <p:txBody>
          <a:bodyPr>
            <a:normAutofit fontScale="92500" lnSpcReduction="20000"/>
          </a:bodyPr>
          <a:lstStyle/>
          <a:p>
            <a:pPr marL="0" indent="0">
              <a:buNone/>
            </a:pPr>
            <a:r>
              <a:rPr lang="en-US" i="1" dirty="0"/>
              <a:t>Critical [Preventative Maintenance and Inspections] are not taking place as required. . . </a:t>
            </a:r>
          </a:p>
          <a:p>
            <a:pPr marL="0" indent="0">
              <a:buNone/>
            </a:pPr>
            <a:endParaRPr lang="en-US" i="1" dirty="0"/>
          </a:p>
          <a:p>
            <a:pPr marL="0" indent="0">
              <a:buNone/>
            </a:pPr>
            <a:r>
              <a:rPr lang="en-US" i="1" dirty="0"/>
              <a:t>[D]</a:t>
            </a:r>
            <a:r>
              <a:rPr lang="en-US" i="1" dirty="0" err="1"/>
              <a:t>ue</a:t>
            </a:r>
            <a:r>
              <a:rPr lang="en-US" i="1" dirty="0"/>
              <a:t> to shortage of and/or inexperienced leadership, competing priorities and fiscal controls, operational managers have had difficulty identifying what maintenance and inspections need to be done, or have been dropped due to fiscal pressures or lack of staffing. </a:t>
            </a:r>
          </a:p>
          <a:p>
            <a:pPr marL="0" indent="0">
              <a:buNone/>
            </a:pPr>
            <a:endParaRPr lang="en-US" i="1" dirty="0"/>
          </a:p>
          <a:p>
            <a:pPr marL="0" indent="0">
              <a:buNone/>
            </a:pPr>
            <a:r>
              <a:rPr lang="en-US" dirty="0"/>
              <a:t>Safety Review Panel, Final Report, December 9, 2019</a:t>
            </a:r>
          </a:p>
          <a:p>
            <a:pPr marL="0" indent="0">
              <a:buNone/>
            </a:pPr>
            <a:r>
              <a:rPr lang="en-US" sz="1100" i="1" dirty="0"/>
              <a:t>https://</a:t>
            </a:r>
            <a:r>
              <a:rPr lang="en-US" sz="1100" i="1" dirty="0" err="1"/>
              <a:t>cdn.mbta.com</a:t>
            </a:r>
            <a:r>
              <a:rPr lang="en-US" sz="1100" i="1" dirty="0"/>
              <a:t>/sites/default/files/2019-12/2019-12-09-fmcb-B-safety-review-panel-final-report-accessible.pdf</a:t>
            </a:r>
          </a:p>
        </p:txBody>
      </p:sp>
      <p:pic>
        <p:nvPicPr>
          <p:cNvPr id="5" name="Picture 4" descr="A picture containing indoor, sitting, white, black&#10;&#10;Description automatically generated">
            <a:extLst>
              <a:ext uri="{FF2B5EF4-FFF2-40B4-BE49-F238E27FC236}">
                <a16:creationId xmlns:a16="http://schemas.microsoft.com/office/drawing/2014/main" id="{3D939EEF-FBC8-6E43-AFE5-8A90DCBA1018}"/>
              </a:ext>
            </a:extLst>
          </p:cNvPr>
          <p:cNvPicPr>
            <a:picLocks noChangeAspect="1"/>
          </p:cNvPicPr>
          <p:nvPr/>
        </p:nvPicPr>
        <p:blipFill>
          <a:blip r:embed="rId3"/>
          <a:stretch>
            <a:fillRect/>
          </a:stretch>
        </p:blipFill>
        <p:spPr>
          <a:xfrm>
            <a:off x="8563276" y="4137766"/>
            <a:ext cx="3545305" cy="2507509"/>
          </a:xfrm>
          <a:prstGeom prst="rect">
            <a:avLst/>
          </a:prstGeom>
        </p:spPr>
      </p:pic>
    </p:spTree>
    <p:extLst>
      <p:ext uri="{BB962C8B-B14F-4D97-AF65-F5344CB8AC3E}">
        <p14:creationId xmlns:p14="http://schemas.microsoft.com/office/powerpoint/2010/main" val="1903655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3BE5-B00C-0B48-945B-D4FB76D1C16A}"/>
              </a:ext>
            </a:extLst>
          </p:cNvPr>
          <p:cNvSpPr>
            <a:spLocks noGrp="1"/>
          </p:cNvSpPr>
          <p:nvPr>
            <p:ph type="title"/>
          </p:nvPr>
        </p:nvSpPr>
        <p:spPr/>
        <p:txBody>
          <a:bodyPr/>
          <a:lstStyle/>
          <a:p>
            <a:r>
              <a:rPr lang="en-US" dirty="0"/>
              <a:t>Undermanagement of resiliency</a:t>
            </a:r>
          </a:p>
        </p:txBody>
      </p:sp>
      <p:pic>
        <p:nvPicPr>
          <p:cNvPr id="5" name="Content Placeholder 4" descr="A long bridge over a body of water&#10;&#10;Description automatically generated">
            <a:extLst>
              <a:ext uri="{FF2B5EF4-FFF2-40B4-BE49-F238E27FC236}">
                <a16:creationId xmlns:a16="http://schemas.microsoft.com/office/drawing/2014/main" id="{45C8F145-B26F-C645-B1C4-B337CDAB80C2}"/>
              </a:ext>
            </a:extLst>
          </p:cNvPr>
          <p:cNvPicPr>
            <a:picLocks noGrp="1" noChangeAspect="1"/>
          </p:cNvPicPr>
          <p:nvPr>
            <p:ph idx="1"/>
          </p:nvPr>
        </p:nvPicPr>
        <p:blipFill>
          <a:blip r:embed="rId3"/>
          <a:stretch>
            <a:fillRect/>
          </a:stretch>
        </p:blipFill>
        <p:spPr>
          <a:xfrm>
            <a:off x="838200" y="1873043"/>
            <a:ext cx="10515600" cy="4256501"/>
          </a:xfrm>
        </p:spPr>
      </p:pic>
      <p:pic>
        <p:nvPicPr>
          <p:cNvPr id="7" name="Picture 6" descr="An aerial view of a city&#10;&#10;Description automatically generated">
            <a:extLst>
              <a:ext uri="{FF2B5EF4-FFF2-40B4-BE49-F238E27FC236}">
                <a16:creationId xmlns:a16="http://schemas.microsoft.com/office/drawing/2014/main" id="{F0992E51-2020-004F-B495-E28FEE485C94}"/>
              </a:ext>
            </a:extLst>
          </p:cNvPr>
          <p:cNvPicPr>
            <a:picLocks noChangeAspect="1"/>
          </p:cNvPicPr>
          <p:nvPr/>
        </p:nvPicPr>
        <p:blipFill>
          <a:blip r:embed="rId4"/>
          <a:stretch>
            <a:fillRect/>
          </a:stretch>
        </p:blipFill>
        <p:spPr>
          <a:xfrm>
            <a:off x="7646403" y="1505696"/>
            <a:ext cx="4254500" cy="4114800"/>
          </a:xfrm>
          <a:prstGeom prst="rect">
            <a:avLst/>
          </a:prstGeom>
        </p:spPr>
      </p:pic>
      <p:sp>
        <p:nvSpPr>
          <p:cNvPr id="8" name="TextBox 7">
            <a:extLst>
              <a:ext uri="{FF2B5EF4-FFF2-40B4-BE49-F238E27FC236}">
                <a16:creationId xmlns:a16="http://schemas.microsoft.com/office/drawing/2014/main" id="{BF139951-4429-E746-B9A5-F89A77824C02}"/>
              </a:ext>
            </a:extLst>
          </p:cNvPr>
          <p:cNvSpPr txBox="1"/>
          <p:nvPr/>
        </p:nvSpPr>
        <p:spPr>
          <a:xfrm>
            <a:off x="1155032" y="6308209"/>
            <a:ext cx="5356787" cy="369332"/>
          </a:xfrm>
          <a:prstGeom prst="rect">
            <a:avLst/>
          </a:prstGeom>
          <a:noFill/>
        </p:spPr>
        <p:txBody>
          <a:bodyPr wrap="none" rtlCol="0">
            <a:spAutoFit/>
          </a:bodyPr>
          <a:lstStyle/>
          <a:p>
            <a:r>
              <a:rPr lang="en-US" dirty="0"/>
              <a:t>Sources: WB photo, Woods Hole Group flood mapping</a:t>
            </a:r>
          </a:p>
        </p:txBody>
      </p:sp>
    </p:spTree>
    <p:extLst>
      <p:ext uri="{BB962C8B-B14F-4D97-AF65-F5344CB8AC3E}">
        <p14:creationId xmlns:p14="http://schemas.microsoft.com/office/powerpoint/2010/main" val="2995480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548E7-0B94-634F-8552-613090556D64}"/>
              </a:ext>
            </a:extLst>
          </p:cNvPr>
          <p:cNvSpPr>
            <a:spLocks noGrp="1"/>
          </p:cNvSpPr>
          <p:nvPr>
            <p:ph type="title"/>
          </p:nvPr>
        </p:nvSpPr>
        <p:spPr>
          <a:xfrm>
            <a:off x="586178" y="140538"/>
            <a:ext cx="11430000" cy="1325563"/>
          </a:xfrm>
        </p:spPr>
        <p:txBody>
          <a:bodyPr/>
          <a:lstStyle/>
          <a:p>
            <a:r>
              <a:rPr lang="en-US" dirty="0"/>
              <a:t>Undermanagement of construction</a:t>
            </a:r>
          </a:p>
        </p:txBody>
      </p:sp>
      <p:pic>
        <p:nvPicPr>
          <p:cNvPr id="5" name="Content Placeholder 4" descr="A picture containing building, train, track, platform&#10;&#10;Description automatically generated">
            <a:extLst>
              <a:ext uri="{FF2B5EF4-FFF2-40B4-BE49-F238E27FC236}">
                <a16:creationId xmlns:a16="http://schemas.microsoft.com/office/drawing/2014/main" id="{BBC0A9B9-4955-B441-A1BB-1B857AA01058}"/>
              </a:ext>
            </a:extLst>
          </p:cNvPr>
          <p:cNvPicPr>
            <a:picLocks noGrp="1" noChangeAspect="1"/>
          </p:cNvPicPr>
          <p:nvPr>
            <p:ph idx="1"/>
          </p:nvPr>
        </p:nvPicPr>
        <p:blipFill>
          <a:blip r:embed="rId3"/>
          <a:stretch>
            <a:fillRect/>
          </a:stretch>
        </p:blipFill>
        <p:spPr>
          <a:xfrm>
            <a:off x="982578" y="1441659"/>
            <a:ext cx="4348779" cy="2280109"/>
          </a:xfrm>
        </p:spPr>
      </p:pic>
      <p:sp>
        <p:nvSpPr>
          <p:cNvPr id="6" name="TextBox 5">
            <a:extLst>
              <a:ext uri="{FF2B5EF4-FFF2-40B4-BE49-F238E27FC236}">
                <a16:creationId xmlns:a16="http://schemas.microsoft.com/office/drawing/2014/main" id="{B2485E83-7966-3B43-8AD8-94169DCAAA3C}"/>
              </a:ext>
            </a:extLst>
          </p:cNvPr>
          <p:cNvSpPr txBox="1"/>
          <p:nvPr/>
        </p:nvSpPr>
        <p:spPr>
          <a:xfrm>
            <a:off x="1447799" y="6351603"/>
            <a:ext cx="7440563" cy="369332"/>
          </a:xfrm>
          <a:prstGeom prst="rect">
            <a:avLst/>
          </a:prstGeom>
          <a:noFill/>
        </p:spPr>
        <p:txBody>
          <a:bodyPr wrap="none" rtlCol="0">
            <a:spAutoFit/>
          </a:bodyPr>
          <a:lstStyle/>
          <a:p>
            <a:r>
              <a:rPr lang="en-US" dirty="0"/>
              <a:t>Photo Sources: WB Photo of bus tunnel; other project photos from </a:t>
            </a:r>
            <a:r>
              <a:rPr lang="en-US" dirty="0" err="1"/>
              <a:t>mbta.com</a:t>
            </a:r>
            <a:endParaRPr lang="en-US" dirty="0"/>
          </a:p>
        </p:txBody>
      </p:sp>
      <p:pic>
        <p:nvPicPr>
          <p:cNvPr id="9" name="Picture 8" descr="A picture containing truck, outdoor, building, car&#10;&#10;Description automatically generated">
            <a:extLst>
              <a:ext uri="{FF2B5EF4-FFF2-40B4-BE49-F238E27FC236}">
                <a16:creationId xmlns:a16="http://schemas.microsoft.com/office/drawing/2014/main" id="{12DC5091-4092-B641-A43F-3A143C029A77}"/>
              </a:ext>
            </a:extLst>
          </p:cNvPr>
          <p:cNvPicPr>
            <a:picLocks noChangeAspect="1"/>
          </p:cNvPicPr>
          <p:nvPr/>
        </p:nvPicPr>
        <p:blipFill>
          <a:blip r:embed="rId4"/>
          <a:stretch>
            <a:fillRect/>
          </a:stretch>
        </p:blipFill>
        <p:spPr>
          <a:xfrm>
            <a:off x="982578" y="3731806"/>
            <a:ext cx="4495481" cy="2132991"/>
          </a:xfrm>
          <a:prstGeom prst="rect">
            <a:avLst/>
          </a:prstGeom>
        </p:spPr>
      </p:pic>
      <p:pic>
        <p:nvPicPr>
          <p:cNvPr id="11" name="Picture 10" descr="A construction truck&#10;&#10;Description automatically generated">
            <a:extLst>
              <a:ext uri="{FF2B5EF4-FFF2-40B4-BE49-F238E27FC236}">
                <a16:creationId xmlns:a16="http://schemas.microsoft.com/office/drawing/2014/main" id="{F8BF9287-AC9B-0D49-98A1-1ED3CB5AB9C9}"/>
              </a:ext>
            </a:extLst>
          </p:cNvPr>
          <p:cNvPicPr>
            <a:picLocks noChangeAspect="1"/>
          </p:cNvPicPr>
          <p:nvPr/>
        </p:nvPicPr>
        <p:blipFill>
          <a:blip r:embed="rId5"/>
          <a:stretch>
            <a:fillRect/>
          </a:stretch>
        </p:blipFill>
        <p:spPr>
          <a:xfrm>
            <a:off x="4013141" y="1466101"/>
            <a:ext cx="4576075" cy="3050130"/>
          </a:xfrm>
          <a:prstGeom prst="rect">
            <a:avLst/>
          </a:prstGeom>
        </p:spPr>
      </p:pic>
      <p:pic>
        <p:nvPicPr>
          <p:cNvPr id="13" name="Picture 12" descr="A truck driving down a dirt road&#10;&#10;Description automatically generated">
            <a:extLst>
              <a:ext uri="{FF2B5EF4-FFF2-40B4-BE49-F238E27FC236}">
                <a16:creationId xmlns:a16="http://schemas.microsoft.com/office/drawing/2014/main" id="{9CFE6472-1C6A-1E44-BDA4-E805CFB5BB29}"/>
              </a:ext>
            </a:extLst>
          </p:cNvPr>
          <p:cNvPicPr>
            <a:picLocks noChangeAspect="1"/>
          </p:cNvPicPr>
          <p:nvPr/>
        </p:nvPicPr>
        <p:blipFill>
          <a:blip r:embed="rId6"/>
          <a:stretch>
            <a:fillRect/>
          </a:stretch>
        </p:blipFill>
        <p:spPr>
          <a:xfrm>
            <a:off x="5478059" y="4061318"/>
            <a:ext cx="2705739" cy="1803479"/>
          </a:xfrm>
          <a:prstGeom prst="rect">
            <a:avLst/>
          </a:prstGeom>
        </p:spPr>
      </p:pic>
      <p:pic>
        <p:nvPicPr>
          <p:cNvPr id="17" name="Picture 16" descr="A picture containing person, man, food, table&#10;&#10;Description automatically generated">
            <a:extLst>
              <a:ext uri="{FF2B5EF4-FFF2-40B4-BE49-F238E27FC236}">
                <a16:creationId xmlns:a16="http://schemas.microsoft.com/office/drawing/2014/main" id="{4D52D206-0BC2-2846-9B1C-05BFC57AC50B}"/>
              </a:ext>
            </a:extLst>
          </p:cNvPr>
          <p:cNvPicPr>
            <a:picLocks noChangeAspect="1"/>
          </p:cNvPicPr>
          <p:nvPr/>
        </p:nvPicPr>
        <p:blipFill>
          <a:blip r:embed="rId7"/>
          <a:stretch>
            <a:fillRect/>
          </a:stretch>
        </p:blipFill>
        <p:spPr>
          <a:xfrm>
            <a:off x="8183798" y="1441659"/>
            <a:ext cx="2328494" cy="4426063"/>
          </a:xfrm>
          <a:prstGeom prst="rect">
            <a:avLst/>
          </a:prstGeom>
        </p:spPr>
      </p:pic>
    </p:spTree>
    <p:extLst>
      <p:ext uri="{BB962C8B-B14F-4D97-AF65-F5344CB8AC3E}">
        <p14:creationId xmlns:p14="http://schemas.microsoft.com/office/powerpoint/2010/main" val="2754391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D6F2A-9773-0C46-9DD3-6029D3B4E7EC}"/>
              </a:ext>
            </a:extLst>
          </p:cNvPr>
          <p:cNvSpPr>
            <a:spLocks noGrp="1"/>
          </p:cNvSpPr>
          <p:nvPr>
            <p:ph type="title"/>
          </p:nvPr>
        </p:nvSpPr>
        <p:spPr/>
        <p:txBody>
          <a:bodyPr/>
          <a:lstStyle/>
          <a:p>
            <a:r>
              <a:rPr lang="en-US" dirty="0"/>
              <a:t>Undermanagement of o</a:t>
            </a:r>
            <a:r>
              <a:rPr lang="en-US" baseline="0" dirty="0"/>
              <a:t>perations</a:t>
            </a:r>
            <a:endParaRPr lang="en-US" dirty="0"/>
          </a:p>
        </p:txBody>
      </p:sp>
      <p:sp>
        <p:nvSpPr>
          <p:cNvPr id="3" name="Content Placeholder 2">
            <a:extLst>
              <a:ext uri="{FF2B5EF4-FFF2-40B4-BE49-F238E27FC236}">
                <a16:creationId xmlns:a16="http://schemas.microsoft.com/office/drawing/2014/main" id="{CFCD7B48-1839-CA44-B087-E322AF5E6DD4}"/>
              </a:ext>
            </a:extLst>
          </p:cNvPr>
          <p:cNvSpPr>
            <a:spLocks noGrp="1"/>
          </p:cNvSpPr>
          <p:nvPr>
            <p:ph idx="1"/>
          </p:nvPr>
        </p:nvSpPr>
        <p:spPr/>
        <p:txBody>
          <a:bodyPr/>
          <a:lstStyle/>
          <a:p>
            <a:r>
              <a:rPr lang="en-US" dirty="0"/>
              <a:t>Lack of dynamic response to bus route conditions</a:t>
            </a:r>
          </a:p>
          <a:p>
            <a:r>
              <a:rPr lang="en-US" dirty="0"/>
              <a:t>Customer communications often poor</a:t>
            </a:r>
          </a:p>
          <a:p>
            <a:r>
              <a:rPr lang="en-US" dirty="0"/>
              <a:t>Limited</a:t>
            </a:r>
            <a:r>
              <a:rPr lang="en-US" baseline="0" dirty="0"/>
              <a:t> ability to control/absorb absenteeism</a:t>
            </a:r>
          </a:p>
          <a:p>
            <a:r>
              <a:rPr lang="en-US" dirty="0"/>
              <a:t> . . .</a:t>
            </a:r>
          </a:p>
        </p:txBody>
      </p:sp>
    </p:spTree>
    <p:extLst>
      <p:ext uri="{BB962C8B-B14F-4D97-AF65-F5344CB8AC3E}">
        <p14:creationId xmlns:p14="http://schemas.microsoft.com/office/powerpoint/2010/main" val="3442479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B7B01-0609-AF4F-8696-92CA2B9F919D}"/>
              </a:ext>
            </a:extLst>
          </p:cNvPr>
          <p:cNvSpPr>
            <a:spLocks noGrp="1"/>
          </p:cNvSpPr>
          <p:nvPr>
            <p:ph type="title"/>
          </p:nvPr>
        </p:nvSpPr>
        <p:spPr/>
        <p:txBody>
          <a:bodyPr/>
          <a:lstStyle/>
          <a:p>
            <a:r>
              <a:rPr lang="en-US" dirty="0"/>
              <a:t>Fares rising much faster than cost of living</a:t>
            </a:r>
          </a:p>
        </p:txBody>
      </p:sp>
      <p:sp>
        <p:nvSpPr>
          <p:cNvPr id="7" name="TextBox 6">
            <a:extLst>
              <a:ext uri="{FF2B5EF4-FFF2-40B4-BE49-F238E27FC236}">
                <a16:creationId xmlns:a16="http://schemas.microsoft.com/office/drawing/2014/main" id="{6A009AC5-4933-3C43-B661-F3DC675A8452}"/>
              </a:ext>
            </a:extLst>
          </p:cNvPr>
          <p:cNvSpPr txBox="1"/>
          <p:nvPr/>
        </p:nvSpPr>
        <p:spPr>
          <a:xfrm>
            <a:off x="962526" y="5976403"/>
            <a:ext cx="10234863" cy="646331"/>
          </a:xfrm>
          <a:prstGeom prst="rect">
            <a:avLst/>
          </a:prstGeom>
          <a:noFill/>
        </p:spPr>
        <p:txBody>
          <a:bodyPr wrap="square" rtlCol="0">
            <a:spAutoFit/>
          </a:bodyPr>
          <a:lstStyle/>
          <a:p>
            <a:r>
              <a:rPr lang="en-US" dirty="0"/>
              <a:t>Sources: Fares from </a:t>
            </a:r>
            <a:r>
              <a:rPr lang="en-US" dirty="0" err="1"/>
              <a:t>en.wikipedia.org</a:t>
            </a:r>
            <a:r>
              <a:rPr lang="en-US" dirty="0"/>
              <a:t>/wiki/</a:t>
            </a:r>
            <a:r>
              <a:rPr lang="en-US" dirty="0" err="1"/>
              <a:t>Massachusetts_Bay_Transportation_Authority</a:t>
            </a:r>
            <a:r>
              <a:rPr lang="en-US" dirty="0"/>
              <a:t> CPI data from </a:t>
            </a:r>
            <a:r>
              <a:rPr lang="en-US" dirty="0" err="1"/>
              <a:t>beta.bls.gov</a:t>
            </a:r>
            <a:r>
              <a:rPr lang="en-US" dirty="0"/>
              <a:t>/</a:t>
            </a:r>
            <a:r>
              <a:rPr lang="en-US" dirty="0" err="1"/>
              <a:t>dataViewer</a:t>
            </a:r>
            <a:r>
              <a:rPr lang="en-US" dirty="0"/>
              <a:t>/view/timeseries/CUSR0000SA0</a:t>
            </a:r>
          </a:p>
        </p:txBody>
      </p:sp>
      <p:pic>
        <p:nvPicPr>
          <p:cNvPr id="10" name="Content Placeholder 9" descr="A picture containing map&#10;&#10;Description automatically generated">
            <a:extLst>
              <a:ext uri="{FF2B5EF4-FFF2-40B4-BE49-F238E27FC236}">
                <a16:creationId xmlns:a16="http://schemas.microsoft.com/office/drawing/2014/main" id="{29FE1BE6-1976-264D-8D4B-0E1108E3E1A5}"/>
              </a:ext>
            </a:extLst>
          </p:cNvPr>
          <p:cNvPicPr>
            <a:picLocks noGrp="1" noChangeAspect="1"/>
          </p:cNvPicPr>
          <p:nvPr>
            <p:ph idx="1"/>
          </p:nvPr>
        </p:nvPicPr>
        <p:blipFill>
          <a:blip r:embed="rId3"/>
          <a:stretch>
            <a:fillRect/>
          </a:stretch>
        </p:blipFill>
        <p:spPr>
          <a:xfrm>
            <a:off x="962526" y="1487905"/>
            <a:ext cx="10515600" cy="4351338"/>
          </a:xfrm>
        </p:spPr>
      </p:pic>
    </p:spTree>
    <p:extLst>
      <p:ext uri="{BB962C8B-B14F-4D97-AF65-F5344CB8AC3E}">
        <p14:creationId xmlns:p14="http://schemas.microsoft.com/office/powerpoint/2010/main" val="2541152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D6C67-B089-C244-9882-9A5A95B5FDF9}"/>
              </a:ext>
            </a:extLst>
          </p:cNvPr>
          <p:cNvSpPr>
            <a:spLocks noGrp="1"/>
          </p:cNvSpPr>
          <p:nvPr>
            <p:ph type="title"/>
          </p:nvPr>
        </p:nvSpPr>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400" kern="1200" dirty="0">
                <a:solidFill>
                  <a:schemeClr val="tx1"/>
                </a:solidFill>
                <a:effectLst/>
                <a:latin typeface="+mj-lt"/>
                <a:ea typeface="+mj-ea"/>
                <a:cs typeface="+mj-cs"/>
              </a:rPr>
              <a:t>More</a:t>
            </a:r>
            <a:r>
              <a:rPr lang="en-US" sz="4400" kern="1200" baseline="0" dirty="0">
                <a:solidFill>
                  <a:schemeClr val="tx1"/>
                </a:solidFill>
                <a:effectLst/>
                <a:latin typeface="+mj-lt"/>
                <a:ea typeface="+mj-ea"/>
                <a:cs typeface="+mj-cs"/>
              </a:rPr>
              <a:t> annual operational funding for MBTA</a:t>
            </a:r>
            <a:endParaRPr lang="en-US" dirty="0">
              <a:effectLst/>
            </a:endParaRPr>
          </a:p>
        </p:txBody>
      </p:sp>
      <p:sp>
        <p:nvSpPr>
          <p:cNvPr id="3" name="Content Placeholder 2">
            <a:extLst>
              <a:ext uri="{FF2B5EF4-FFF2-40B4-BE49-F238E27FC236}">
                <a16:creationId xmlns:a16="http://schemas.microsoft.com/office/drawing/2014/main" id="{EF7F63DF-9EA9-9F49-BBDC-A53F4DF9D947}"/>
              </a:ext>
            </a:extLst>
          </p:cNvPr>
          <p:cNvSpPr>
            <a:spLocks noGrp="1"/>
          </p:cNvSpPr>
          <p:nvPr>
            <p:ph idx="1"/>
          </p:nvPr>
        </p:nvSpPr>
        <p:spPr/>
        <p:txBody>
          <a:bodyPr/>
          <a:lstStyle/>
          <a:p>
            <a:r>
              <a:rPr lang="en-US" dirty="0"/>
              <a:t>Needed for present</a:t>
            </a:r>
            <a:r>
              <a:rPr lang="en-US" baseline="0" dirty="0"/>
              <a:t> quality of service </a:t>
            </a:r>
          </a:p>
          <a:p>
            <a:r>
              <a:rPr lang="en-US" dirty="0"/>
              <a:t>Needed to develop capacity to build for the future</a:t>
            </a:r>
          </a:p>
          <a:p>
            <a:r>
              <a:rPr lang="en-US" dirty="0"/>
              <a:t>State should transfer more annually to the MBTA</a:t>
            </a:r>
          </a:p>
          <a:p>
            <a:r>
              <a:rPr lang="en-US" dirty="0"/>
              <a:t>No consensus yet on how much to transfer or how to fund the transfer</a:t>
            </a:r>
          </a:p>
        </p:txBody>
      </p:sp>
    </p:spTree>
    <p:extLst>
      <p:ext uri="{BB962C8B-B14F-4D97-AF65-F5344CB8AC3E}">
        <p14:creationId xmlns:p14="http://schemas.microsoft.com/office/powerpoint/2010/main" val="468493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walking down the street&#10;&#10;Description automatically generated">
            <a:extLst>
              <a:ext uri="{FF2B5EF4-FFF2-40B4-BE49-F238E27FC236}">
                <a16:creationId xmlns:a16="http://schemas.microsoft.com/office/drawing/2014/main" id="{A1741BBA-F0F4-954A-BA8A-61B2626910B4}"/>
              </a:ext>
            </a:extLst>
          </p:cNvPr>
          <p:cNvPicPr>
            <a:picLocks noChangeAspect="1"/>
          </p:cNvPicPr>
          <p:nvPr/>
        </p:nvPicPr>
        <p:blipFill>
          <a:blip r:embed="rId3"/>
          <a:stretch>
            <a:fillRect/>
          </a:stretch>
        </p:blipFill>
        <p:spPr>
          <a:xfrm>
            <a:off x="929342" y="3174527"/>
            <a:ext cx="3932216" cy="2620973"/>
          </a:xfrm>
          <a:prstGeom prst="rect">
            <a:avLst/>
          </a:prstGeom>
        </p:spPr>
      </p:pic>
      <p:pic>
        <p:nvPicPr>
          <p:cNvPr id="10" name="Picture 9" descr="A train is parked on the side of a road&#10;&#10;Description automatically generated">
            <a:extLst>
              <a:ext uri="{FF2B5EF4-FFF2-40B4-BE49-F238E27FC236}">
                <a16:creationId xmlns:a16="http://schemas.microsoft.com/office/drawing/2014/main" id="{A8700D8E-11BF-0348-82B6-D2CFBEB0A1A0}"/>
              </a:ext>
            </a:extLst>
          </p:cNvPr>
          <p:cNvPicPr>
            <a:picLocks noChangeAspect="1"/>
          </p:cNvPicPr>
          <p:nvPr/>
        </p:nvPicPr>
        <p:blipFill>
          <a:blip r:embed="rId4"/>
          <a:stretch>
            <a:fillRect/>
          </a:stretch>
        </p:blipFill>
        <p:spPr>
          <a:xfrm>
            <a:off x="940095" y="1080629"/>
            <a:ext cx="5007313" cy="2342011"/>
          </a:xfrm>
          <a:prstGeom prst="rect">
            <a:avLst/>
          </a:prstGeom>
        </p:spPr>
      </p:pic>
      <p:sp>
        <p:nvSpPr>
          <p:cNvPr id="2" name="Title 1">
            <a:extLst>
              <a:ext uri="{FF2B5EF4-FFF2-40B4-BE49-F238E27FC236}">
                <a16:creationId xmlns:a16="http://schemas.microsoft.com/office/drawing/2014/main" id="{3582A6F7-26F4-9E44-BD1F-911047B44681}"/>
              </a:ext>
            </a:extLst>
          </p:cNvPr>
          <p:cNvSpPr>
            <a:spLocks noGrp="1"/>
          </p:cNvSpPr>
          <p:nvPr>
            <p:ph type="title"/>
          </p:nvPr>
        </p:nvSpPr>
        <p:spPr>
          <a:xfrm>
            <a:off x="838199" y="18255"/>
            <a:ext cx="10956403" cy="1325563"/>
          </a:xfrm>
        </p:spPr>
        <p:txBody>
          <a:bodyPr>
            <a:normAutofit/>
          </a:bodyPr>
          <a:lstStyle/>
          <a:p>
            <a:pPr rtl="0" eaLnBrk="1" latinLnBrk="0" hangingPunct="1"/>
            <a:r>
              <a:rPr lang="en-US" sz="4400" kern="1200" dirty="0">
                <a:solidFill>
                  <a:schemeClr val="tx1"/>
                </a:solidFill>
                <a:effectLst/>
                <a:latin typeface="+mj-lt"/>
                <a:ea typeface="+mj-ea"/>
                <a:cs typeface="+mj-cs"/>
              </a:rPr>
              <a:t>MBTA plans are in good focus except for rail</a:t>
            </a:r>
            <a:endParaRPr lang="en-US" sz="4400" dirty="0">
              <a:effectLst/>
            </a:endParaRPr>
          </a:p>
        </p:txBody>
      </p:sp>
      <p:pic>
        <p:nvPicPr>
          <p:cNvPr id="5" name="Content Placeholder 4" descr="A picture containing green, air, cloudy, large&#10;&#10;Description automatically generated">
            <a:extLst>
              <a:ext uri="{FF2B5EF4-FFF2-40B4-BE49-F238E27FC236}">
                <a16:creationId xmlns:a16="http://schemas.microsoft.com/office/drawing/2014/main" id="{1B39C9CA-891C-3140-951F-326E03F49895}"/>
              </a:ext>
            </a:extLst>
          </p:cNvPr>
          <p:cNvPicPr>
            <a:picLocks noGrp="1" noChangeAspect="1"/>
          </p:cNvPicPr>
          <p:nvPr>
            <p:ph idx="1"/>
          </p:nvPr>
        </p:nvPicPr>
        <p:blipFill>
          <a:blip r:embed="rId5"/>
          <a:stretch>
            <a:fillRect/>
          </a:stretch>
        </p:blipFill>
        <p:spPr>
          <a:xfrm>
            <a:off x="4861558" y="1074269"/>
            <a:ext cx="4163021" cy="2348371"/>
          </a:xfrm>
        </p:spPr>
      </p:pic>
      <p:sp>
        <p:nvSpPr>
          <p:cNvPr id="11" name="TextBox 10">
            <a:extLst>
              <a:ext uri="{FF2B5EF4-FFF2-40B4-BE49-F238E27FC236}">
                <a16:creationId xmlns:a16="http://schemas.microsoft.com/office/drawing/2014/main" id="{9F4892F8-CAB0-9A4B-A42B-F56B0BC36102}"/>
              </a:ext>
            </a:extLst>
          </p:cNvPr>
          <p:cNvSpPr txBox="1"/>
          <p:nvPr/>
        </p:nvSpPr>
        <p:spPr>
          <a:xfrm flipH="1">
            <a:off x="883918" y="6176963"/>
            <a:ext cx="9784081" cy="369332"/>
          </a:xfrm>
          <a:prstGeom prst="rect">
            <a:avLst/>
          </a:prstGeom>
          <a:noFill/>
        </p:spPr>
        <p:txBody>
          <a:bodyPr wrap="square" rtlCol="0">
            <a:spAutoFit/>
          </a:bodyPr>
          <a:lstStyle/>
          <a:p>
            <a:r>
              <a:rPr lang="en-US" dirty="0"/>
              <a:t>Photos Source: https://</a:t>
            </a:r>
            <a:r>
              <a:rPr lang="en-US" dirty="0" err="1"/>
              <a:t>mbta.com</a:t>
            </a:r>
            <a:r>
              <a:rPr lang="en-US" dirty="0"/>
              <a:t>/</a:t>
            </a:r>
          </a:p>
        </p:txBody>
      </p:sp>
      <p:pic>
        <p:nvPicPr>
          <p:cNvPr id="9" name="Picture 8" descr="A passenger train that is sitting on a track&#10;&#10;Description automatically generated">
            <a:extLst>
              <a:ext uri="{FF2B5EF4-FFF2-40B4-BE49-F238E27FC236}">
                <a16:creationId xmlns:a16="http://schemas.microsoft.com/office/drawing/2014/main" id="{DA2A9621-B46B-B74C-B5EB-FC4CE029B036}"/>
              </a:ext>
            </a:extLst>
          </p:cNvPr>
          <p:cNvPicPr>
            <a:picLocks noChangeAspect="1"/>
          </p:cNvPicPr>
          <p:nvPr/>
        </p:nvPicPr>
        <p:blipFill>
          <a:blip r:embed="rId6"/>
          <a:stretch>
            <a:fillRect/>
          </a:stretch>
        </p:blipFill>
        <p:spPr>
          <a:xfrm>
            <a:off x="6453715" y="3080954"/>
            <a:ext cx="4214284" cy="2808117"/>
          </a:xfrm>
          <a:prstGeom prst="rect">
            <a:avLst/>
          </a:prstGeom>
        </p:spPr>
      </p:pic>
      <p:sp>
        <p:nvSpPr>
          <p:cNvPr id="12" name="TextBox 11">
            <a:extLst>
              <a:ext uri="{FF2B5EF4-FFF2-40B4-BE49-F238E27FC236}">
                <a16:creationId xmlns:a16="http://schemas.microsoft.com/office/drawing/2014/main" id="{FCB6CB7D-7121-F94B-B6B5-525F62CBD073}"/>
              </a:ext>
            </a:extLst>
          </p:cNvPr>
          <p:cNvSpPr txBox="1"/>
          <p:nvPr/>
        </p:nvSpPr>
        <p:spPr>
          <a:xfrm>
            <a:off x="6943068" y="4185738"/>
            <a:ext cx="612668" cy="1200329"/>
          </a:xfrm>
          <a:prstGeom prst="rect">
            <a:avLst/>
          </a:prstGeom>
          <a:noFill/>
        </p:spPr>
        <p:txBody>
          <a:bodyPr wrap="none" rtlCol="0">
            <a:spAutoFit/>
          </a:bodyPr>
          <a:lstStyle/>
          <a:p>
            <a:r>
              <a:rPr lang="en-US" sz="7200" dirty="0">
                <a:solidFill>
                  <a:srgbClr val="FF0000"/>
                </a:solidFill>
              </a:rPr>
              <a:t>?</a:t>
            </a:r>
          </a:p>
        </p:txBody>
      </p:sp>
    </p:spTree>
    <p:extLst>
      <p:ext uri="{BB962C8B-B14F-4D97-AF65-F5344CB8AC3E}">
        <p14:creationId xmlns:p14="http://schemas.microsoft.com/office/powerpoint/2010/main" val="812790023"/>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{0A852962-553A-6F4C-B547-9C8D57C67DA8}tf10001058</Template>
  <TotalTime>1615</TotalTime>
  <Words>904</Words>
  <Application>Microsoft Office PowerPoint</Application>
  <PresentationFormat>Widescreen</PresentationFormat>
  <Paragraphs>166</Paragraphs>
  <Slides>27</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Public Transportation Priorities</vt:lpstr>
      <vt:lpstr>MBTA capital spending is up dramatically, but operating expenses have been held down.</vt:lpstr>
      <vt:lpstr>Undermanagement of maintenance</vt:lpstr>
      <vt:lpstr>Undermanagement of resiliency</vt:lpstr>
      <vt:lpstr>Undermanagement of construction</vt:lpstr>
      <vt:lpstr>Undermanagement of operations</vt:lpstr>
      <vt:lpstr>Fares rising much faster than cost of living</vt:lpstr>
      <vt:lpstr>More annual operational funding for MBTA</vt:lpstr>
      <vt:lpstr>MBTA plans are in good focus except for rail</vt:lpstr>
      <vt:lpstr>Congestion bad and getting worse</vt:lpstr>
      <vt:lpstr>Regional rail -- vision</vt:lpstr>
      <vt:lpstr>Annual net cost per daily transit rider</vt:lpstr>
      <vt:lpstr>Can Rail Reduce Congestion?</vt:lpstr>
      <vt:lpstr>PowerPoint Presentation</vt:lpstr>
      <vt:lpstr>In any expansion, need ridership ROI ($, GHG)</vt:lpstr>
      <vt:lpstr>Ridership constraints vary by line.</vt:lpstr>
      <vt:lpstr>Transit investment prioritization framework</vt:lpstr>
      <vt:lpstr>Line-by-line rail improvement plan</vt:lpstr>
      <vt:lpstr>Summary</vt:lpstr>
      <vt:lpstr>Bigger picture: For GHG reduction, need to electrify private vehicles</vt:lpstr>
      <vt:lpstr>Additional Materials</vt:lpstr>
      <vt:lpstr>Limited Capital Planning Capacity</vt:lpstr>
      <vt:lpstr>Policy changes to build capital capacity</vt:lpstr>
      <vt:lpstr> Other issues</vt:lpstr>
      <vt:lpstr>Regional rail – numbers</vt:lpstr>
      <vt:lpstr>Can rail reduce congestion?</vt:lpstr>
      <vt:lpstr>Core Capacity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Transportation Directions</dc:title>
  <dc:creator>will brownsberger</dc:creator>
  <cp:lastModifiedBy>Brownsberger, William (SEN)</cp:lastModifiedBy>
  <cp:revision>170</cp:revision>
  <cp:lastPrinted>2020-01-26T16:45:21Z</cp:lastPrinted>
  <dcterms:created xsi:type="dcterms:W3CDTF">2020-01-25T16:33:41Z</dcterms:created>
  <dcterms:modified xsi:type="dcterms:W3CDTF">2020-02-19T17:28:52Z</dcterms:modified>
</cp:coreProperties>
</file>